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e du titre"/>
          <p:cNvSpPr txBox="1"/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Texte du titre</a:t>
            </a:r>
          </a:p>
        </p:txBody>
      </p:sp>
      <p:sp>
        <p:nvSpPr>
          <p:cNvPr id="92" name="Texte niveau 1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e du titre"/>
          <p:cNvSpPr txBox="1"/>
          <p:nvPr>
            <p:ph type="title"/>
          </p:nvPr>
        </p:nvSpPr>
        <p:spPr>
          <a:xfrm>
            <a:off x="457171" y="205066"/>
            <a:ext cx="8228702" cy="858602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Texte du titre</a:t>
            </a:r>
          </a:p>
        </p:txBody>
      </p:sp>
      <p:sp>
        <p:nvSpPr>
          <p:cNvPr id="108" name="Texte niveau 1…"/>
          <p:cNvSpPr txBox="1"/>
          <p:nvPr>
            <p:ph type="body" idx="1"/>
          </p:nvPr>
        </p:nvSpPr>
        <p:spPr>
          <a:xfrm>
            <a:off x="457171" y="1203299"/>
            <a:ext cx="8228702" cy="2982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228600">
              <a:buClrTx/>
              <a:buSzTx/>
              <a:buFontTx/>
              <a:buNone/>
            </a:lvl1pPr>
            <a:lvl2pPr marL="342900" indent="254000">
              <a:buClrTx/>
              <a:buSzTx/>
              <a:buFontTx/>
              <a:buNone/>
            </a:lvl2pPr>
            <a:lvl3pPr marL="342900" indent="711200">
              <a:buClrTx/>
              <a:buSzTx/>
              <a:buFontTx/>
              <a:buNone/>
            </a:lvl3pPr>
            <a:lvl4pPr marL="342900" indent="1168400">
              <a:buClrTx/>
              <a:buSzTx/>
              <a:buFontTx/>
              <a:buNone/>
            </a:lvl4pPr>
            <a:lvl5pPr marL="342900" indent="1625600">
              <a:buClrTx/>
              <a:buSzTx/>
              <a:buFontTx/>
              <a:buNone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9" name="Numéro de diapositive"/>
          <p:cNvSpPr txBox="1"/>
          <p:nvPr>
            <p:ph type="sldNum" sz="quarter" idx="2"/>
          </p:nvPr>
        </p:nvSpPr>
        <p:spPr>
          <a:xfrm>
            <a:off x="8768671" y="4749851"/>
            <a:ext cx="336813" cy="318396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8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Texte du titre</a:t>
            </a:r>
          </a:p>
        </p:txBody>
      </p:sp>
      <p:sp>
        <p:nvSpPr>
          <p:cNvPr id="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9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8" name="Texte niveau 1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Google Shape;23;p5"/>
          <p:cNvSpPr txBox="1"/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e du titre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Texte du titre</a:t>
            </a:r>
          </a:p>
        </p:txBody>
      </p:sp>
      <p:sp>
        <p:nvSpPr>
          <p:cNvPr id="56" name="Texte niveau 1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e du titre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Texte du titre</a:t>
            </a:r>
          </a:p>
        </p:txBody>
      </p:sp>
      <p:sp>
        <p:nvSpPr>
          <p:cNvPr id="6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exte du titre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Texte du titre</a:t>
            </a:r>
          </a:p>
        </p:txBody>
      </p:sp>
      <p:sp>
        <p:nvSpPr>
          <p:cNvPr id="74" name="Texte niveau 1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Google Shape;39;p9"/>
          <p:cNvSpPr txBox="1"/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niveau 1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6" Type="http://schemas.openxmlformats.org/officeDocument/2006/relationships/hyperlink" Target="https://micro-uhecr.github.io/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62;p15"/>
          <p:cNvSpPr txBox="1"/>
          <p:nvPr/>
        </p:nvSpPr>
        <p:spPr>
          <a:xfrm>
            <a:off x="0" y="4747351"/>
            <a:ext cx="9144000" cy="195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Olivier Deligny</a:t>
            </a:r>
          </a:p>
        </p:txBody>
      </p:sp>
      <p:sp>
        <p:nvSpPr>
          <p:cNvPr id="128" name="Google Shape;63;p15"/>
          <p:cNvSpPr txBox="1"/>
          <p:nvPr/>
        </p:nvSpPr>
        <p:spPr>
          <a:xfrm>
            <a:off x="649" y="4505351"/>
            <a:ext cx="3891002" cy="48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ctr">
            <a:spAutoFit/>
          </a:bodyPr>
          <a:lstStyle/>
          <a:p>
            <a:pPr/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65;p15"/>
          <p:cNvSpPr/>
          <p:nvPr/>
        </p:nvSpPr>
        <p:spPr>
          <a:xfrm flipH="1" flipV="1">
            <a:off x="415235" y="4462081"/>
            <a:ext cx="8350200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30" name="Google Shape;67;p15" descr="Google Shape;6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5657" y="4632614"/>
            <a:ext cx="673121" cy="34520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68;p15"/>
          <p:cNvSpPr txBox="1"/>
          <p:nvPr/>
        </p:nvSpPr>
        <p:spPr>
          <a:xfrm>
            <a:off x="299" y="1066550"/>
            <a:ext cx="9143402" cy="237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Closing the Net on Transient Sources </a:t>
            </a:r>
          </a:p>
          <a:p>
            <a:pPr algn="ctr">
              <a:lnSpc>
                <a:spcPct val="115000"/>
              </a:lnSpc>
              <a:defRPr b="1"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of Ultra-High Energy Cosmic Rays</a:t>
            </a:r>
          </a:p>
          <a:p>
            <a:pPr algn="ctr">
              <a:lnSpc>
                <a:spcPct val="115000"/>
              </a:lnSpc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J. Biteau, J. Bregeon, A. Condorelli, O. Deligny, S. Marafico</a:t>
            </a:r>
          </a:p>
          <a:p>
            <a:pPr algn="ctr">
              <a:lnSpc>
                <a:spcPct val="115000"/>
              </a:lnSpc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1"/>
              <a:t>                                                                                                   </a:t>
            </a:r>
            <a:r>
              <a:t>Based on:</a:t>
            </a:r>
          </a:p>
          <a:p>
            <a:pPr algn="ctr">
              <a:lnSpc>
                <a:spcPct val="115000"/>
              </a:lnSpc>
              <a:defRPr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                                    </a:t>
            </a:r>
            <a:r>
              <a:t>Biteau, </a:t>
            </a:r>
            <a:r>
              <a:rPr b="1"/>
              <a:t>ApJS</a:t>
            </a:r>
            <a:r>
              <a:t> 256, 15 (2021)</a:t>
            </a:r>
          </a:p>
          <a:p>
            <a:pPr algn="ctr">
              <a:lnSpc>
                <a:spcPct val="115000"/>
              </a:lnSpc>
              <a:defRPr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Luce, Marafico, Biteau, Condorelli, Deligny, </a:t>
            </a:r>
            <a:r>
              <a:rPr b="1"/>
              <a:t>ApJ</a:t>
            </a:r>
            <a:r>
              <a:t> 936, 62 (2022)</a:t>
            </a:r>
          </a:p>
          <a:p>
            <a:pPr algn="ctr">
              <a:lnSpc>
                <a:spcPct val="115000"/>
              </a:lnSpc>
              <a:defRPr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        Condorelli, Biteau, Adam, </a:t>
            </a:r>
            <a:r>
              <a:rPr b="1"/>
              <a:t>ApJ</a:t>
            </a:r>
            <a:r>
              <a:t> 957, 80 (2023) </a:t>
            </a:r>
          </a:p>
          <a:p>
            <a:pPr algn="ctr">
              <a:lnSpc>
                <a:spcPct val="115000"/>
              </a:lnSpc>
              <a:defRPr i="1" sz="12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</a:t>
            </a:r>
            <a:r>
              <a:t>Marafico, Biteau, Condorelli, Deligny, Bregeon, </a:t>
            </a:r>
            <a:r>
              <a:rPr b="1"/>
              <a:t>ApJ</a:t>
            </a:r>
            <a:r>
              <a:t> 972, 1 (2024) </a:t>
            </a:r>
          </a:p>
        </p:txBody>
      </p:sp>
      <p:pic>
        <p:nvPicPr>
          <p:cNvPr id="132" name="Google Shape;71;p15" descr="Google Shape;71;p15"/>
          <p:cNvPicPr>
            <a:picLocks noChangeAspect="1"/>
          </p:cNvPicPr>
          <p:nvPr/>
        </p:nvPicPr>
        <p:blipFill>
          <a:blip r:embed="rId3">
            <a:extLst/>
          </a:blip>
          <a:srcRect l="40519" t="31535" r="6206" b="27128"/>
          <a:stretch>
            <a:fillRect/>
          </a:stretch>
        </p:blipFill>
        <p:spPr>
          <a:xfrm>
            <a:off x="449268" y="3811190"/>
            <a:ext cx="635522" cy="195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ogle Shape;72;p15" descr="Google Shape;72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5">
            <a:off x="1194424" y="3832748"/>
            <a:ext cx="1220531" cy="345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oogle Shape;73;p15" descr="Google Shape;73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2033" y="4080959"/>
            <a:ext cx="829358" cy="105917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Google Shape;68;p15"/>
          <p:cNvSpPr txBox="1"/>
          <p:nvPr/>
        </p:nvSpPr>
        <p:spPr>
          <a:xfrm>
            <a:off x="2343086" y="3531512"/>
            <a:ext cx="6636464" cy="86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 part of the ANR &amp; DFG funded project: MultI-messenger probe of Cosmic-Ray Origins (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6" invalidUrl="" action="" tgtFrame="" tooltip="" history="1" highlightClick="0" endSnd="0"/>
              </a:rPr>
              <a:t>MICRO</a:t>
            </a:r>
            <a:r>
              <a:t>)</a:t>
            </a:r>
          </a:p>
          <a:p>
            <a:pPr algn="ctr">
              <a:lnSpc>
                <a:spcPct val="115000"/>
              </a:lnSpc>
              <a:defRPr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FR PIs: J. Biteau (Univ. Paris Saclay), C. Bérat (LPSC, Grenoble)</a:t>
            </a:r>
          </a:p>
          <a:p>
            <a:pPr algn="ctr">
              <a:lnSpc>
                <a:spcPct val="115000"/>
              </a:lnSpc>
              <a:defRPr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 PIs: K.-H. Kampert (Bergischen Univ. Wuppertal), J. Becker-Tjus (Ruhr Univ. Bochum) </a:t>
            </a:r>
          </a:p>
        </p:txBody>
      </p:sp>
      <p:pic>
        <p:nvPicPr>
          <p:cNvPr id="136" name="Capture d’écran 2024-11-17 à 15.41.58.png" descr="Capture d’écran 2024-11-17 à 15.41.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04729" y="4490989"/>
            <a:ext cx="1073971" cy="62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apture d’écran 2024-11-17 à 15.48.37.png" descr="Capture d’écran 2024-11-17 à 15.48.3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33276" y="6014"/>
            <a:ext cx="3677448" cy="1067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272;p25"/>
          <p:cNvSpPr txBox="1"/>
          <p:nvPr/>
        </p:nvSpPr>
        <p:spPr>
          <a:xfrm>
            <a:off x="414900" y="3070374"/>
            <a:ext cx="8103600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200"/>
            </a:pPr>
            <a:r>
              <a:t>Increasing value of burst rate per star-formation unit</a:t>
            </a:r>
            <a:r>
              <a:rPr>
                <a:solidFill>
                  <a:srgbClr val="0369A3"/>
                </a:solidFill>
              </a:rPr>
              <a:t> </a:t>
            </a:r>
            <a:r>
              <a:rPr i="1">
                <a:solidFill>
                  <a:srgbClr val="0369A3"/>
                </a:solidFill>
              </a:rPr>
              <a:t>k</a:t>
            </a:r>
            <a:r>
              <a:rPr b="0"/>
              <a:t>, for a given </a:t>
            </a:r>
            <a:r>
              <a:rPr b="0" i="1"/>
              <a:t>B</a:t>
            </a:r>
            <a:r>
              <a:rPr b="0"/>
              <a:t>-field in the Local Sheet</a:t>
            </a:r>
          </a:p>
        </p:txBody>
      </p:sp>
      <p:pic>
        <p:nvPicPr>
          <p:cNvPr id="325" name="Google Shape;273;p25" descr="Google Shape;273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475625"/>
            <a:ext cx="2363785" cy="149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oogle Shape;274;p25" descr="Google Shape;274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6276" y="3475625"/>
            <a:ext cx="2363772" cy="149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oogle Shape;275;p25" descr="Google Shape;275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6350" y="3475625"/>
            <a:ext cx="2363772" cy="149292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Google Shape;276;p25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Transient model of UHECR sky </a:t>
            </a:r>
          </a:p>
        </p:txBody>
      </p:sp>
      <p:pic>
        <p:nvPicPr>
          <p:cNvPr id="329" name="Google Shape;277;p25" descr="Google Shape;277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6427" y="3475625"/>
            <a:ext cx="2363772" cy="149292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Google Shape;278;p25"/>
          <p:cNvSpPr/>
          <p:nvPr/>
        </p:nvSpPr>
        <p:spPr>
          <a:xfrm>
            <a:off x="1258092" y="3399425"/>
            <a:ext cx="6780302" cy="1"/>
          </a:xfrm>
          <a:prstGeom prst="line">
            <a:avLst/>
          </a:prstGeom>
          <a:ln w="19050">
            <a:solidFill>
              <a:srgbClr val="0369A3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31" name="Google Shape;279;p25" descr="Google Shape;279;p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23775" y="1277111"/>
            <a:ext cx="2689912" cy="179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80;p25" descr="Google Shape;280;p2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89886" y="1277111"/>
            <a:ext cx="2689912" cy="179327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Google Shape;281;p25"/>
          <p:cNvSpPr txBox="1"/>
          <p:nvPr/>
        </p:nvSpPr>
        <p:spPr>
          <a:xfrm>
            <a:off x="414900" y="908124"/>
            <a:ext cx="8103600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200"/>
            </a:pPr>
            <a:r>
              <a:t>Spectral &amp; composition model </a:t>
            </a:r>
            <a:r>
              <a:rPr b="0" sz="900">
                <a:solidFill>
                  <a:srgbClr val="666666"/>
                </a:solidFill>
              </a:rPr>
              <a:t>(see also Luce+ ApJ ‘22) </a:t>
            </a:r>
          </a:p>
        </p:txBody>
      </p:sp>
      <p:pic>
        <p:nvPicPr>
          <p:cNvPr id="334" name="Google Shape;282;p25" descr="Google Shape;282;p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8900" y="1291324"/>
            <a:ext cx="2689926" cy="179329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Google Shape;283;p25"/>
          <p:cNvSpPr/>
          <p:nvPr/>
        </p:nvSpPr>
        <p:spPr>
          <a:xfrm flipH="1" flipV="1">
            <a:off x="414908" y="824230"/>
            <a:ext cx="8350200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6" name="Google Shape;286;p25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293;p26" descr="Google Shape;293;p26"/>
          <p:cNvPicPr>
            <a:picLocks noChangeAspect="1"/>
          </p:cNvPicPr>
          <p:nvPr/>
        </p:nvPicPr>
        <p:blipFill>
          <a:blip r:embed="rId2">
            <a:extLst/>
          </a:blip>
          <a:srcRect l="0" t="12040" r="0" b="14945"/>
          <a:stretch>
            <a:fillRect/>
          </a:stretch>
        </p:blipFill>
        <p:spPr>
          <a:xfrm>
            <a:off x="579100" y="1044425"/>
            <a:ext cx="3331351" cy="162177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Google Shape;294;p2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Closing the Net on UHECR Transient Sources </a:t>
            </a:r>
          </a:p>
        </p:txBody>
      </p:sp>
      <p:sp>
        <p:nvSpPr>
          <p:cNvPr id="340" name="Google Shape;295;p26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1" name="Google Shape;296;p26"/>
          <p:cNvSpPr txBox="1"/>
          <p:nvPr/>
        </p:nvSpPr>
        <p:spPr>
          <a:xfrm rot="16200000">
            <a:off x="-572658" y="1655832"/>
            <a:ext cx="21438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Auger + TA data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L. Caccianiga for Auger &amp; TA</a:t>
            </a:r>
          </a:p>
        </p:txBody>
      </p:sp>
      <p:sp>
        <p:nvSpPr>
          <p:cNvPr id="342" name="Google Shape;297;p26"/>
          <p:cNvSpPr txBox="1"/>
          <p:nvPr/>
        </p:nvSpPr>
        <p:spPr>
          <a:xfrm rot="16200000">
            <a:off x="-672408" y="3731857"/>
            <a:ext cx="23433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Best-match transient scenario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Marafico, JB+ ‘24</a:t>
            </a:r>
          </a:p>
        </p:txBody>
      </p:sp>
      <p:pic>
        <p:nvPicPr>
          <p:cNvPr id="343" name="Google Shape;298;p26" descr="Google Shape;298;p26"/>
          <p:cNvPicPr>
            <a:picLocks noChangeAspect="1"/>
          </p:cNvPicPr>
          <p:nvPr/>
        </p:nvPicPr>
        <p:blipFill>
          <a:blip r:embed="rId3">
            <a:extLst/>
          </a:blip>
          <a:srcRect l="0" t="7276" r="0" b="15064"/>
          <a:stretch>
            <a:fillRect/>
          </a:stretch>
        </p:blipFill>
        <p:spPr>
          <a:xfrm>
            <a:off x="676649" y="3265500"/>
            <a:ext cx="3183253" cy="156130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Google Shape;299;p26"/>
          <p:cNvSpPr txBox="1"/>
          <p:nvPr/>
        </p:nvSpPr>
        <p:spPr>
          <a:xfrm>
            <a:off x="744774" y="2633649"/>
            <a:ext cx="3000001" cy="86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200"/>
            </a:pPr>
            <a:r>
              <a:t>UHECR Model ≈ UHECR Data </a:t>
            </a:r>
          </a:p>
          <a:p>
            <a:pPr algn="ctr">
              <a:lnSpc>
                <a:spcPct val="150000"/>
              </a:lnSpc>
              <a:defRPr sz="1200"/>
            </a:pPr>
            <a:r>
              <a:t>Δ</a:t>
            </a:r>
            <a:r>
              <a:rPr i="1"/>
              <a:t>θ</a:t>
            </a:r>
            <a:r>
              <a:t>(hotspot</a:t>
            </a:r>
            <a:r>
              <a:rPr baseline="-25000"/>
              <a:t>model</a:t>
            </a:r>
            <a:r>
              <a:t>, hotspot</a:t>
            </a:r>
            <a:r>
              <a:rPr baseline="-25000"/>
              <a:t>data</a:t>
            </a:r>
            <a:r>
              <a:t>) &lt; 40°</a:t>
            </a:r>
          </a:p>
        </p:txBody>
      </p:sp>
      <p:sp>
        <p:nvSpPr>
          <p:cNvPr id="345" name="Google Shape;306;p26"/>
          <p:cNvSpPr txBox="1"/>
          <p:nvPr>
            <p:ph type="sldNum" sz="quarter" idx="4294967295"/>
          </p:nvPr>
        </p:nvSpPr>
        <p:spPr>
          <a:xfrm>
            <a:off x="8904463" y="4876650"/>
            <a:ext cx="239371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293;p26" descr="Google Shape;293;p26"/>
          <p:cNvPicPr>
            <a:picLocks noChangeAspect="1"/>
          </p:cNvPicPr>
          <p:nvPr/>
        </p:nvPicPr>
        <p:blipFill>
          <a:blip r:embed="rId2">
            <a:extLst/>
          </a:blip>
          <a:srcRect l="0" t="12040" r="0" b="14945"/>
          <a:stretch>
            <a:fillRect/>
          </a:stretch>
        </p:blipFill>
        <p:spPr>
          <a:xfrm>
            <a:off x="579100" y="1044425"/>
            <a:ext cx="3331351" cy="16217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oogle Shape;295;p26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Google Shape;296;p26"/>
          <p:cNvSpPr txBox="1"/>
          <p:nvPr/>
        </p:nvSpPr>
        <p:spPr>
          <a:xfrm rot="16200000">
            <a:off x="-572658" y="1655832"/>
            <a:ext cx="21438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Auger + TA data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L. Caccianiga for Auger &amp; TA</a:t>
            </a:r>
          </a:p>
        </p:txBody>
      </p:sp>
      <p:sp>
        <p:nvSpPr>
          <p:cNvPr id="350" name="Google Shape;297;p26"/>
          <p:cNvSpPr txBox="1"/>
          <p:nvPr/>
        </p:nvSpPr>
        <p:spPr>
          <a:xfrm rot="16200000">
            <a:off x="-672408" y="3731857"/>
            <a:ext cx="23433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Best-match transient scenario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Marafico, JB+ ‘24</a:t>
            </a:r>
          </a:p>
        </p:txBody>
      </p:sp>
      <p:sp>
        <p:nvSpPr>
          <p:cNvPr id="351" name="Google Shape;299;p26"/>
          <p:cNvSpPr txBox="1"/>
          <p:nvPr/>
        </p:nvSpPr>
        <p:spPr>
          <a:xfrm>
            <a:off x="744774" y="2633649"/>
            <a:ext cx="3000002" cy="86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200"/>
            </a:pPr>
            <a:r>
              <a:t>UHECR Model ≈ UHECR Data </a:t>
            </a:r>
          </a:p>
          <a:p>
            <a:pPr algn="ctr">
              <a:lnSpc>
                <a:spcPct val="150000"/>
              </a:lnSpc>
              <a:defRPr sz="1200"/>
            </a:pPr>
            <a:r>
              <a:t>Δ</a:t>
            </a:r>
            <a:r>
              <a:rPr i="1"/>
              <a:t>θ</a:t>
            </a:r>
            <a:r>
              <a:t>(hotspot</a:t>
            </a:r>
            <a:r>
              <a:rPr baseline="-25000"/>
              <a:t>model</a:t>
            </a:r>
            <a:r>
              <a:t>, hotspot</a:t>
            </a:r>
            <a:r>
              <a:rPr baseline="-25000"/>
              <a:t>data</a:t>
            </a:r>
            <a:r>
              <a:t>) &lt; 40°</a:t>
            </a:r>
          </a:p>
        </p:txBody>
      </p:sp>
      <p:sp>
        <p:nvSpPr>
          <p:cNvPr id="352" name="Google Shape;306;p26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3" name="Google Shape;378;p31" descr="Google Shape;378;p31"/>
          <p:cNvPicPr>
            <a:picLocks noChangeAspect="1"/>
          </p:cNvPicPr>
          <p:nvPr/>
        </p:nvPicPr>
        <p:blipFill>
          <a:blip r:embed="rId3">
            <a:extLst/>
          </a:blip>
          <a:srcRect l="0" t="0" r="1" b="0"/>
          <a:stretch>
            <a:fillRect/>
          </a:stretch>
        </p:blipFill>
        <p:spPr>
          <a:xfrm>
            <a:off x="677685" y="3131548"/>
            <a:ext cx="3159523" cy="1991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68" y="0"/>
                </a:moveTo>
                <a:cubicBezTo>
                  <a:pt x="1015" y="0"/>
                  <a:pt x="0" y="1610"/>
                  <a:pt x="0" y="3598"/>
                </a:cubicBezTo>
                <a:lnTo>
                  <a:pt x="0" y="17998"/>
                </a:lnTo>
                <a:cubicBezTo>
                  <a:pt x="0" y="19986"/>
                  <a:pt x="1015" y="21600"/>
                  <a:pt x="2268" y="21600"/>
                </a:cubicBezTo>
                <a:lnTo>
                  <a:pt x="19332" y="21600"/>
                </a:lnTo>
                <a:cubicBezTo>
                  <a:pt x="20585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10"/>
                  <a:pt x="20585" y="0"/>
                  <a:pt x="19332" y="0"/>
                </a:cubicBezTo>
                <a:lnTo>
                  <a:pt x="226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54" name="Google Shape;294;p2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Closing the Net on UHECR Transient Sources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292;p26" descr="Google Shape;292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00" y="1432042"/>
            <a:ext cx="5030550" cy="335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293;p26" descr="Google Shape;293;p26"/>
          <p:cNvPicPr>
            <a:picLocks noChangeAspect="1"/>
          </p:cNvPicPr>
          <p:nvPr/>
        </p:nvPicPr>
        <p:blipFill>
          <a:blip r:embed="rId3">
            <a:extLst/>
          </a:blip>
          <a:srcRect l="0" t="12040" r="0" b="14945"/>
          <a:stretch>
            <a:fillRect/>
          </a:stretch>
        </p:blipFill>
        <p:spPr>
          <a:xfrm>
            <a:off x="579100" y="1044425"/>
            <a:ext cx="3331351" cy="162177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Google Shape;295;p26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" name="Google Shape;296;p26"/>
          <p:cNvSpPr txBox="1"/>
          <p:nvPr/>
        </p:nvSpPr>
        <p:spPr>
          <a:xfrm rot="16200000">
            <a:off x="-572658" y="1655832"/>
            <a:ext cx="21438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Auger + TA data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L. Caccianiga for Auger &amp; TA</a:t>
            </a:r>
          </a:p>
        </p:txBody>
      </p:sp>
      <p:sp>
        <p:nvSpPr>
          <p:cNvPr id="360" name="Google Shape;297;p26"/>
          <p:cNvSpPr txBox="1"/>
          <p:nvPr/>
        </p:nvSpPr>
        <p:spPr>
          <a:xfrm rot="16200000">
            <a:off x="-672408" y="3731857"/>
            <a:ext cx="23433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Best-match transient scenario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Marafico, JB+ ‘24</a:t>
            </a:r>
          </a:p>
        </p:txBody>
      </p:sp>
      <p:sp>
        <p:nvSpPr>
          <p:cNvPr id="361" name="Google Shape;299;p26"/>
          <p:cNvSpPr txBox="1"/>
          <p:nvPr/>
        </p:nvSpPr>
        <p:spPr>
          <a:xfrm>
            <a:off x="744774" y="2633649"/>
            <a:ext cx="3000002" cy="86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200"/>
            </a:pPr>
            <a:r>
              <a:t>UHECR Model ≈ UHECR Data </a:t>
            </a:r>
          </a:p>
          <a:p>
            <a:pPr algn="ctr">
              <a:lnSpc>
                <a:spcPct val="150000"/>
              </a:lnSpc>
              <a:defRPr sz="1200"/>
            </a:pPr>
            <a:r>
              <a:t>Δ</a:t>
            </a:r>
            <a:r>
              <a:rPr i="1"/>
              <a:t>θ</a:t>
            </a:r>
            <a:r>
              <a:t>(hotspot</a:t>
            </a:r>
            <a:r>
              <a:rPr baseline="-25000"/>
              <a:t>model</a:t>
            </a:r>
            <a:r>
              <a:t>, hotspot</a:t>
            </a:r>
            <a:r>
              <a:rPr baseline="-25000"/>
              <a:t>data</a:t>
            </a:r>
            <a:r>
              <a:t>) &lt; 40°</a:t>
            </a:r>
          </a:p>
        </p:txBody>
      </p:sp>
      <p:sp>
        <p:nvSpPr>
          <p:cNvPr id="362" name="Google Shape;300;p26"/>
          <p:cNvSpPr/>
          <p:nvPr/>
        </p:nvSpPr>
        <p:spPr>
          <a:xfrm>
            <a:off x="4465649" y="2257649"/>
            <a:ext cx="157801" cy="105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876"/>
                  <a:pt x="10800" y="19983"/>
                </a:cubicBezTo>
                <a:lnTo>
                  <a:pt x="10800" y="13351"/>
                </a:lnTo>
                <a:cubicBezTo>
                  <a:pt x="10800" y="12458"/>
                  <a:pt x="5965" y="11734"/>
                  <a:pt x="0" y="11734"/>
                </a:cubicBezTo>
                <a:cubicBezTo>
                  <a:pt x="5965" y="11734"/>
                  <a:pt x="10800" y="11010"/>
                  <a:pt x="10800" y="10117"/>
                </a:cubicBezTo>
                <a:lnTo>
                  <a:pt x="10800" y="1617"/>
                </a:lnTo>
                <a:cubicBezTo>
                  <a:pt x="10800" y="724"/>
                  <a:pt x="15635" y="0"/>
                  <a:pt x="21600" y="0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sp>
        <p:nvSpPr>
          <p:cNvPr id="363" name="Google Shape;301;p26"/>
          <p:cNvSpPr/>
          <p:nvPr/>
        </p:nvSpPr>
        <p:spPr>
          <a:xfrm>
            <a:off x="3427050" y="2830171"/>
            <a:ext cx="4230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4" name="Google Shape;302;p26"/>
          <p:cNvSpPr/>
          <p:nvPr/>
        </p:nvSpPr>
        <p:spPr>
          <a:xfrm>
            <a:off x="4082550" y="2830171"/>
            <a:ext cx="300001" cy="1"/>
          </a:xfrm>
          <a:prstGeom prst="line">
            <a:avLst/>
          </a:prstGeom>
          <a:ln w="19050">
            <a:solidFill>
              <a:srgbClr val="000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" name="Google Shape;303;p26"/>
          <p:cNvSpPr txBox="1"/>
          <p:nvPr/>
        </p:nvSpPr>
        <p:spPr>
          <a:xfrm>
            <a:off x="3910450" y="984324"/>
            <a:ext cx="4608001" cy="74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200"/>
            </a:pPr>
            <a:r>
              <a:t>Solution with at least 1 Northern &amp; Southern hotspot found for</a:t>
            </a:r>
          </a:p>
          <a:p>
            <a:pPr algn="ctr">
              <a:lnSpc>
                <a:spcPct val="150000"/>
              </a:lnSpc>
              <a:defRPr sz="1200"/>
            </a:pPr>
            <a:r>
              <a:t>Local Sheet </a:t>
            </a:r>
            <a:r>
              <a:rPr i="1"/>
              <a:t>B</a:t>
            </a:r>
            <a:r>
              <a:rPr baseline="-25000"/>
              <a:t>rms</a:t>
            </a:r>
            <a:r>
              <a:t> = 0.5 - 20 nG</a:t>
            </a:r>
          </a:p>
        </p:txBody>
      </p:sp>
      <p:sp>
        <p:nvSpPr>
          <p:cNvPr id="366" name="Google Shape;306;p26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7" name="Google Shape;378;p31" descr="Google Shape;378;p31"/>
          <p:cNvPicPr>
            <a:picLocks noChangeAspect="1"/>
          </p:cNvPicPr>
          <p:nvPr/>
        </p:nvPicPr>
        <p:blipFill>
          <a:blip r:embed="rId4">
            <a:extLst/>
          </a:blip>
          <a:srcRect l="0" t="0" r="1" b="0"/>
          <a:stretch>
            <a:fillRect/>
          </a:stretch>
        </p:blipFill>
        <p:spPr>
          <a:xfrm>
            <a:off x="677685" y="3131548"/>
            <a:ext cx="3159523" cy="1991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68" y="0"/>
                </a:moveTo>
                <a:cubicBezTo>
                  <a:pt x="1015" y="0"/>
                  <a:pt x="0" y="1610"/>
                  <a:pt x="0" y="3598"/>
                </a:cubicBezTo>
                <a:lnTo>
                  <a:pt x="0" y="17998"/>
                </a:lnTo>
                <a:cubicBezTo>
                  <a:pt x="0" y="19986"/>
                  <a:pt x="1015" y="21600"/>
                  <a:pt x="2268" y="21600"/>
                </a:cubicBezTo>
                <a:lnTo>
                  <a:pt x="19332" y="21600"/>
                </a:lnTo>
                <a:cubicBezTo>
                  <a:pt x="20585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10"/>
                  <a:pt x="20585" y="0"/>
                  <a:pt x="19332" y="0"/>
                </a:cubicBezTo>
                <a:lnTo>
                  <a:pt x="226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8" name="Google Shape;294;p2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Closing the Net on UHECR Transient Sources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11;p27" descr="Google Shape;31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8767" y="1435608"/>
            <a:ext cx="5029201" cy="333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oogle Shape;312;p27" descr="Google Shape;312;p27"/>
          <p:cNvPicPr>
            <a:picLocks noChangeAspect="1"/>
          </p:cNvPicPr>
          <p:nvPr/>
        </p:nvPicPr>
        <p:blipFill>
          <a:blip r:embed="rId3">
            <a:extLst/>
          </a:blip>
          <a:srcRect l="0" t="12284" r="0" b="14939"/>
          <a:stretch>
            <a:fillRect/>
          </a:stretch>
        </p:blipFill>
        <p:spPr>
          <a:xfrm>
            <a:off x="579100" y="1049749"/>
            <a:ext cx="3331351" cy="161645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Google Shape;313;p27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3" name="Google Shape;314;p27"/>
          <p:cNvSpPr txBox="1"/>
          <p:nvPr/>
        </p:nvSpPr>
        <p:spPr>
          <a:xfrm rot="16200000">
            <a:off x="-572658" y="1655832"/>
            <a:ext cx="21438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Auger + TA data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L. Caccianiga for Auger &amp; TA</a:t>
            </a:r>
          </a:p>
        </p:txBody>
      </p:sp>
      <p:sp>
        <p:nvSpPr>
          <p:cNvPr id="374" name="Google Shape;315;p27"/>
          <p:cNvSpPr txBox="1"/>
          <p:nvPr/>
        </p:nvSpPr>
        <p:spPr>
          <a:xfrm rot="16200000">
            <a:off x="-672408" y="3731857"/>
            <a:ext cx="23433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Best-match transient scenario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Marafico, JB+ ‘24</a:t>
            </a:r>
          </a:p>
        </p:txBody>
      </p:sp>
      <p:sp>
        <p:nvSpPr>
          <p:cNvPr id="375" name="Google Shape;317;p27"/>
          <p:cNvSpPr txBox="1"/>
          <p:nvPr/>
        </p:nvSpPr>
        <p:spPr>
          <a:xfrm>
            <a:off x="744774" y="2633649"/>
            <a:ext cx="3000001" cy="86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200"/>
            </a:pPr>
            <a:r>
              <a:t>UHECR Model ≈ UHECR Data </a:t>
            </a:r>
          </a:p>
          <a:p>
            <a:pPr algn="ctr">
              <a:lnSpc>
                <a:spcPct val="150000"/>
              </a:lnSpc>
              <a:defRPr sz="1200"/>
            </a:pPr>
            <a:r>
              <a:t>Δθ(hotspot</a:t>
            </a:r>
            <a:r>
              <a:rPr baseline="-25000"/>
              <a:t>model</a:t>
            </a:r>
            <a:r>
              <a:t>, hotspot</a:t>
            </a:r>
            <a:r>
              <a:rPr baseline="-25000"/>
              <a:t>data</a:t>
            </a:r>
            <a:r>
              <a:t>) &lt; 40°</a:t>
            </a:r>
          </a:p>
        </p:txBody>
      </p:sp>
      <p:sp>
        <p:nvSpPr>
          <p:cNvPr id="376" name="Google Shape;318;p27"/>
          <p:cNvSpPr/>
          <p:nvPr/>
        </p:nvSpPr>
        <p:spPr>
          <a:xfrm>
            <a:off x="4465649" y="2257649"/>
            <a:ext cx="157801" cy="105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876"/>
                  <a:pt x="10800" y="19983"/>
                </a:cubicBezTo>
                <a:lnTo>
                  <a:pt x="10800" y="13351"/>
                </a:lnTo>
                <a:cubicBezTo>
                  <a:pt x="10800" y="12458"/>
                  <a:pt x="5965" y="11734"/>
                  <a:pt x="0" y="11734"/>
                </a:cubicBezTo>
                <a:cubicBezTo>
                  <a:pt x="5965" y="11734"/>
                  <a:pt x="10800" y="11010"/>
                  <a:pt x="10800" y="10117"/>
                </a:cubicBezTo>
                <a:lnTo>
                  <a:pt x="10800" y="1617"/>
                </a:lnTo>
                <a:cubicBezTo>
                  <a:pt x="10800" y="724"/>
                  <a:pt x="15635" y="0"/>
                  <a:pt x="21600" y="0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sp>
        <p:nvSpPr>
          <p:cNvPr id="377" name="Google Shape;319;p27"/>
          <p:cNvSpPr/>
          <p:nvPr/>
        </p:nvSpPr>
        <p:spPr>
          <a:xfrm>
            <a:off x="4251959" y="2830174"/>
            <a:ext cx="167401" cy="1"/>
          </a:xfrm>
          <a:prstGeom prst="line">
            <a:avLst/>
          </a:prstGeom>
          <a:ln w="19050">
            <a:solidFill>
              <a:srgbClr val="000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8" name="Google Shape;320;p27"/>
          <p:cNvSpPr/>
          <p:nvPr/>
        </p:nvSpPr>
        <p:spPr>
          <a:xfrm>
            <a:off x="4465649" y="2257649"/>
            <a:ext cx="157801" cy="105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876"/>
                  <a:pt x="10800" y="19983"/>
                </a:cubicBezTo>
                <a:lnTo>
                  <a:pt x="10800" y="13351"/>
                </a:lnTo>
                <a:cubicBezTo>
                  <a:pt x="10800" y="12458"/>
                  <a:pt x="5965" y="11734"/>
                  <a:pt x="0" y="11734"/>
                </a:cubicBezTo>
                <a:cubicBezTo>
                  <a:pt x="5965" y="11734"/>
                  <a:pt x="10800" y="11010"/>
                  <a:pt x="10800" y="10117"/>
                </a:cubicBezTo>
                <a:lnTo>
                  <a:pt x="10800" y="1617"/>
                </a:lnTo>
                <a:cubicBezTo>
                  <a:pt x="10800" y="724"/>
                  <a:pt x="15635" y="0"/>
                  <a:pt x="21600" y="0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algn="ctr"/>
          </a:p>
        </p:txBody>
      </p:sp>
      <p:sp>
        <p:nvSpPr>
          <p:cNvPr id="379" name="Google Shape;321;p27"/>
          <p:cNvSpPr/>
          <p:nvPr/>
        </p:nvSpPr>
        <p:spPr>
          <a:xfrm>
            <a:off x="3427050" y="2830171"/>
            <a:ext cx="4977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0" name="Google Shape;322;p27"/>
          <p:cNvSpPr txBox="1"/>
          <p:nvPr/>
        </p:nvSpPr>
        <p:spPr>
          <a:xfrm>
            <a:off x="3903641" y="1209010"/>
            <a:ext cx="4608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b="1" sz="1200"/>
            </a:lvl1pPr>
          </a:lstStyle>
          <a:p>
            <a:pPr/>
            <a:r>
              <a:t>X-ray transient rate vs kinetic energy </a:t>
            </a:r>
          </a:p>
        </p:txBody>
      </p:sp>
      <p:sp>
        <p:nvSpPr>
          <p:cNvPr id="381" name="Google Shape;326;p27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2" name="Google Shape;378;p31" descr="Google Shape;378;p31"/>
          <p:cNvPicPr>
            <a:picLocks noChangeAspect="1"/>
          </p:cNvPicPr>
          <p:nvPr/>
        </p:nvPicPr>
        <p:blipFill>
          <a:blip r:embed="rId4">
            <a:extLst/>
          </a:blip>
          <a:srcRect l="0" t="0" r="1" b="0"/>
          <a:stretch>
            <a:fillRect/>
          </a:stretch>
        </p:blipFill>
        <p:spPr>
          <a:xfrm>
            <a:off x="677685" y="3131548"/>
            <a:ext cx="3159523" cy="1991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68" y="0"/>
                </a:moveTo>
                <a:cubicBezTo>
                  <a:pt x="1015" y="0"/>
                  <a:pt x="0" y="1610"/>
                  <a:pt x="0" y="3598"/>
                </a:cubicBezTo>
                <a:lnTo>
                  <a:pt x="0" y="17998"/>
                </a:lnTo>
                <a:cubicBezTo>
                  <a:pt x="0" y="19986"/>
                  <a:pt x="1015" y="21600"/>
                  <a:pt x="2268" y="21600"/>
                </a:cubicBezTo>
                <a:lnTo>
                  <a:pt x="19332" y="21600"/>
                </a:lnTo>
                <a:cubicBezTo>
                  <a:pt x="20585" y="21600"/>
                  <a:pt x="21600" y="19986"/>
                  <a:pt x="21600" y="17998"/>
                </a:cubicBezTo>
                <a:lnTo>
                  <a:pt x="21600" y="3598"/>
                </a:lnTo>
                <a:cubicBezTo>
                  <a:pt x="21600" y="1610"/>
                  <a:pt x="20585" y="0"/>
                  <a:pt x="19332" y="0"/>
                </a:cubicBezTo>
                <a:lnTo>
                  <a:pt x="226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3" name="Google Shape;294;p2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Closing the Net on UHECR Transient Sources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31;p28" descr="Google Shape;331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8767" y="1435608"/>
            <a:ext cx="5029201" cy="333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Google Shape;332;p28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Conclusions</a:t>
            </a:r>
          </a:p>
        </p:txBody>
      </p:sp>
      <p:sp>
        <p:nvSpPr>
          <p:cNvPr id="387" name="Google Shape;333;p28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8" name="Google Shape;334;p28"/>
          <p:cNvSpPr txBox="1"/>
          <p:nvPr/>
        </p:nvSpPr>
        <p:spPr>
          <a:xfrm>
            <a:off x="4358649" y="886460"/>
            <a:ext cx="4038901" cy="61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 b="1" sz="1200">
                <a:solidFill>
                  <a:srgbClr val="C5000B"/>
                </a:solidFill>
              </a:defRPr>
            </a:pPr>
            <a:r>
              <a:t>Transient rate = 50 - 30,000 Gpc</a:t>
            </a:r>
            <a:r>
              <a:rPr baseline="30000"/>
              <a:t>-3</a:t>
            </a:r>
            <a:r>
              <a:t> yr</a:t>
            </a:r>
            <a:r>
              <a:rPr baseline="30000"/>
              <a:t>-1</a:t>
            </a:r>
            <a:endParaRPr baseline="30000"/>
          </a:p>
          <a:p>
            <a:pPr algn="ctr">
              <a:defRPr i="1" sz="1200">
                <a:solidFill>
                  <a:srgbClr val="C5000B"/>
                </a:solidFill>
              </a:defRPr>
            </a:pPr>
            <a:r>
              <a:t>The only stellar-sized transients that satisfy both Hillas’ and our criteria are long gamma-ray bursts</a:t>
            </a:r>
          </a:p>
        </p:txBody>
      </p:sp>
      <p:grpSp>
        <p:nvGrpSpPr>
          <p:cNvPr id="392" name="Google Shape;335;p28"/>
          <p:cNvGrpSpPr/>
          <p:nvPr/>
        </p:nvGrpSpPr>
        <p:grpSpPr>
          <a:xfrm>
            <a:off x="480898" y="1545336"/>
            <a:ext cx="3311917" cy="3085993"/>
            <a:chOff x="0" y="0"/>
            <a:chExt cx="3311916" cy="3085992"/>
          </a:xfrm>
        </p:grpSpPr>
        <p:pic>
          <p:nvPicPr>
            <p:cNvPr id="389" name="Google Shape;336;p28" descr="Google Shape;336;p2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52233"/>
            <a:stretch>
              <a:fillRect/>
            </a:stretch>
          </p:blipFill>
          <p:spPr>
            <a:xfrm>
              <a:off x="2992" y="-1"/>
              <a:ext cx="3308925" cy="2724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Google Shape;337;p28"/>
            <p:cNvSpPr/>
            <p:nvPr/>
          </p:nvSpPr>
          <p:spPr>
            <a:xfrm>
              <a:off x="1455590" y="1025596"/>
              <a:ext cx="721335" cy="721335"/>
            </a:xfrm>
            <a:prstGeom prst="ellipse">
              <a:avLst/>
            </a:prstGeom>
            <a:solidFill>
              <a:srgbClr val="E4EEE1">
                <a:alpha val="50000"/>
              </a:srgbClr>
            </a:solidFill>
            <a:ln w="9525" cap="flat">
              <a:solidFill>
                <a:srgbClr val="2CA02C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391" name="Google Shape;338;p28" descr="Google Shape;338;p2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93601" r="0" b="0"/>
            <a:stretch>
              <a:fillRect/>
            </a:stretch>
          </p:blipFill>
          <p:spPr>
            <a:xfrm>
              <a:off x="0" y="2721011"/>
              <a:ext cx="3308925" cy="364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3" name="Google Shape;339;p28"/>
          <p:cNvSpPr txBox="1"/>
          <p:nvPr/>
        </p:nvSpPr>
        <p:spPr>
          <a:xfrm>
            <a:off x="541837" y="887600"/>
            <a:ext cx="3444001" cy="110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 b="1" sz="1200">
                <a:solidFill>
                  <a:srgbClr val="2CA02C"/>
                </a:solidFill>
              </a:defRPr>
            </a:pPr>
            <a:r>
              <a:t>Local Sheet </a:t>
            </a:r>
            <a:r>
              <a:rPr i="1"/>
              <a:t>B</a:t>
            </a:r>
            <a:r>
              <a:rPr baseline="-25000"/>
              <a:t>rms</a:t>
            </a:r>
            <a:r>
              <a:t> = 0.5 - 20 nG</a:t>
            </a:r>
          </a:p>
          <a:p>
            <a:pPr algn="ctr">
              <a:defRPr i="1" sz="1200">
                <a:solidFill>
                  <a:srgbClr val="2CA02C"/>
                </a:solidFill>
              </a:defRPr>
            </a:pPr>
            <a:r>
              <a:t>Whether LOFAR could already probe such a field or whether SKAO could reveal it remains TBD</a:t>
            </a:r>
          </a:p>
          <a:p>
            <a:pPr algn="ctr">
              <a:lnSpc>
                <a:spcPct val="150000"/>
              </a:lnSpc>
            </a:pPr>
            <a:endParaRPr b="1" sz="1200">
              <a:solidFill>
                <a:srgbClr val="2CA02C"/>
              </a:solidFill>
            </a:endParaRPr>
          </a:p>
        </p:txBody>
      </p:sp>
      <p:sp>
        <p:nvSpPr>
          <p:cNvPr id="394" name="Google Shape;343;p28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5" name="Google Shape;285;p25"/>
          <p:cNvSpPr txBox="1"/>
          <p:nvPr/>
        </p:nvSpPr>
        <p:spPr>
          <a:xfrm>
            <a:off x="4905349" y="548749"/>
            <a:ext cx="3900001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50000"/>
              </a:lnSpc>
              <a:defRPr sz="900">
                <a:solidFill>
                  <a:srgbClr val="666666"/>
                </a:solidFill>
              </a:defRPr>
            </a:pPr>
            <a:r>
              <a:t>Marafico, Biteau, Condorelli, Deligny, Bregeon, </a:t>
            </a:r>
            <a:r>
              <a:rPr b="1"/>
              <a:t>ApJ 972, 1 2024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49;p29"/>
          <p:cNvSpPr/>
          <p:nvPr/>
        </p:nvSpPr>
        <p:spPr>
          <a:xfrm flipH="1" flipV="1">
            <a:off x="414908" y="673152"/>
            <a:ext cx="8350200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8" name="Google Shape;350;p29"/>
          <p:cNvSpPr/>
          <p:nvPr/>
        </p:nvSpPr>
        <p:spPr>
          <a:xfrm flipH="1" flipV="1">
            <a:off x="415235" y="4462081"/>
            <a:ext cx="8350200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9" name="Google Shape;351;p29"/>
          <p:cNvSpPr txBox="1"/>
          <p:nvPr/>
        </p:nvSpPr>
        <p:spPr>
          <a:xfrm>
            <a:off x="-1" y="2438400"/>
            <a:ext cx="9143402" cy="561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 b="1"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356;p30" descr="Google Shape;356;p30"/>
          <p:cNvPicPr>
            <a:picLocks noChangeAspect="1"/>
          </p:cNvPicPr>
          <p:nvPr/>
        </p:nvPicPr>
        <p:blipFill>
          <a:blip r:embed="rId2">
            <a:extLst/>
          </a:blip>
          <a:srcRect l="0" t="2123" r="0" b="8"/>
          <a:stretch>
            <a:fillRect/>
          </a:stretch>
        </p:blipFill>
        <p:spPr>
          <a:xfrm>
            <a:off x="579100" y="824099"/>
            <a:ext cx="3331351" cy="2173952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Google Shape;357;p30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Contrast in the Centaurus region</a:t>
            </a:r>
          </a:p>
        </p:txBody>
      </p:sp>
      <p:sp>
        <p:nvSpPr>
          <p:cNvPr id="403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4" name="Google Shape;359;p30"/>
          <p:cNvSpPr txBox="1"/>
          <p:nvPr/>
        </p:nvSpPr>
        <p:spPr>
          <a:xfrm rot="16200000">
            <a:off x="-572658" y="1655832"/>
            <a:ext cx="21438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Auger + TA data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L. Caccianiga for Auger &amp; TA</a:t>
            </a:r>
          </a:p>
        </p:txBody>
      </p:sp>
      <p:sp>
        <p:nvSpPr>
          <p:cNvPr id="405" name="Google Shape;360;p30"/>
          <p:cNvSpPr txBox="1"/>
          <p:nvPr/>
        </p:nvSpPr>
        <p:spPr>
          <a:xfrm rot="16200000">
            <a:off x="-672408" y="3731857"/>
            <a:ext cx="2343301" cy="4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b="1" sz="1100"/>
            </a:pPr>
            <a:r>
              <a:t>Best-match transient scenario</a:t>
            </a:r>
          </a:p>
          <a:p>
            <a:pPr algn="ctr">
              <a:lnSpc>
                <a:spcPct val="115000"/>
              </a:lnSpc>
              <a:defRPr sz="900">
                <a:solidFill>
                  <a:srgbClr val="666666"/>
                </a:solidFill>
              </a:defRPr>
            </a:pPr>
            <a:r>
              <a:t>Credits: Marafico, JB+ ‘24</a:t>
            </a:r>
          </a:p>
        </p:txBody>
      </p:sp>
      <p:pic>
        <p:nvPicPr>
          <p:cNvPr id="406" name="Google Shape;361;p30" descr="Google Shape;361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649" y="3068349"/>
            <a:ext cx="3183253" cy="201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363;p30" descr="Google Shape;363;p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0450" y="1304024"/>
            <a:ext cx="4928752" cy="333404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9" name="Google Shape;285;p25"/>
          <p:cNvSpPr txBox="1"/>
          <p:nvPr/>
        </p:nvSpPr>
        <p:spPr>
          <a:xfrm>
            <a:off x="4905349" y="548749"/>
            <a:ext cx="3900001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50000"/>
              </a:lnSpc>
              <a:defRPr sz="900">
                <a:solidFill>
                  <a:srgbClr val="666666"/>
                </a:solidFill>
              </a:defRPr>
            </a:pPr>
            <a:r>
              <a:t>Marafico, Biteau, Condorelli, Deligny, Bregeon, </a:t>
            </a:r>
            <a:r>
              <a:rPr b="1"/>
              <a:t>ApJ 972, 1 2024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357;p30"/>
          <p:cNvSpPr txBox="1"/>
          <p:nvPr/>
        </p:nvSpPr>
        <p:spPr>
          <a:xfrm>
            <a:off x="350474" y="346775"/>
            <a:ext cx="8420101" cy="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Properties of the stellar-sized X-ray transients</a:t>
            </a:r>
          </a:p>
        </p:txBody>
      </p:sp>
      <p:sp>
        <p:nvSpPr>
          <p:cNvPr id="412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3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14" name="Capture d’écran 2024-11-18 à 00.11.58.png" descr="Capture d’écran 2024-11-18 à 00.11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9" y="1203307"/>
            <a:ext cx="9144001" cy="3087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357;p30"/>
          <p:cNvSpPr txBox="1"/>
          <p:nvPr/>
        </p:nvSpPr>
        <p:spPr>
          <a:xfrm>
            <a:off x="350474" y="346775"/>
            <a:ext cx="8420101" cy="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A cosmographic view on stellar mass and star formation</a:t>
            </a:r>
          </a:p>
        </p:txBody>
      </p:sp>
      <p:sp>
        <p:nvSpPr>
          <p:cNvPr id="417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8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9" name="Rectangle"/>
          <p:cNvSpPr/>
          <p:nvPr/>
        </p:nvSpPr>
        <p:spPr>
          <a:xfrm>
            <a:off x="5986399" y="4791592"/>
            <a:ext cx="411596" cy="2724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0" name="Google Shape;222;p23"/>
          <p:cNvSpPr txBox="1"/>
          <p:nvPr/>
        </p:nvSpPr>
        <p:spPr>
          <a:xfrm>
            <a:off x="261684" y="971806"/>
            <a:ext cx="8824278" cy="1043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>
                <a:solidFill>
                  <a:srgbClr val="DC2300"/>
                </a:solidFill>
              </a:defRPr>
            </a:pPr>
            <a:r>
              <a:t>410,761 galaxies out to 350 Mpc, distance at which 50% of 𝑀∗ is below the 2MASS sensitivity limit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rPr b="1"/>
              <a:t> </a:t>
            </a:r>
            <a:r>
              <a:rPr sz="1100"/>
              <a:t>Distances checked against those tabulated in the HyperLEDA database (cosmic-ladder estimates for about 4,000 nearby galaxies that are not in the Hubble flow, spectroscopic estimates for about half of the sample and 2MPZ photometric estimates for the other half)</a:t>
            </a:r>
            <a:endParaRPr sz="1100"/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Galaxy-count decrease in the ZoA modeled with an empirical function of Galactic latitude, which provides incompleteness correction factors</a:t>
            </a:r>
          </a:p>
        </p:txBody>
      </p:sp>
      <p:pic>
        <p:nvPicPr>
          <p:cNvPr id="421" name="Capture d’écran 2024-11-18 à 14.00.24.png" descr="Capture d’écran 2024-11-18 à 14.00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195" y="2352344"/>
            <a:ext cx="3155124" cy="234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Google Shape;222;p23"/>
          <p:cNvSpPr txBox="1"/>
          <p:nvPr/>
        </p:nvSpPr>
        <p:spPr>
          <a:xfrm>
            <a:off x="248067" y="2152671"/>
            <a:ext cx="5175948" cy="263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Galaxy cloning close to the Galactic bulge, by filling of the ZoA with galaxies from mirrored regions above and below the Galactic plane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Parameterization of the deep-field </a:t>
            </a:r>
            <a:r>
              <a:rPr i="1"/>
              <a:t>M</a:t>
            </a:r>
            <a:r>
              <a:t>* function used to infer incompleteness correction factors vs luminosity distance  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SFR estimates by exploiting the relation between </a:t>
            </a:r>
            <a:r>
              <a:rPr i="1"/>
              <a:t>M</a:t>
            </a:r>
            <a:r>
              <a:t>* and SFR for three morphological branches established with NIR and Halpha observations of galaxies in the Local Volume at distances smaller than 11 Mpc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Morphological information available from HyperLEDA for about a third of the sample out to 350 Mpc; observed morphological distribution as a function of distance exploited to provide a statistical estimate of SFR for the remaining two thirds of the sample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Char char="➔"/>
              <a:defRPr sz="1100"/>
            </a:pPr>
            <a:r>
              <a:t> Correction factors for the SFR density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78;p16" descr="Google Shape;78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299" y="2314676"/>
            <a:ext cx="3671717" cy="272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79;p16" descr="Google Shape;79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7348" y="2263905"/>
            <a:ext cx="3946138" cy="263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80;p1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The quest for UHECR origins </a:t>
            </a:r>
          </a:p>
        </p:txBody>
      </p:sp>
      <p:sp>
        <p:nvSpPr>
          <p:cNvPr id="142" name="Google Shape;81;p16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3" name="Google Shape;82;p16"/>
          <p:cNvSpPr txBox="1"/>
          <p:nvPr/>
        </p:nvSpPr>
        <p:spPr>
          <a:xfrm>
            <a:off x="350474" y="4730555"/>
            <a:ext cx="2754902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999999"/>
                </a:solidFill>
              </a:defRPr>
            </a:lvl1pPr>
          </a:lstStyle>
          <a:p>
            <a:pPr/>
            <a:r>
              <a:t>Pierre Auger Collab. ‘20</a:t>
            </a:r>
          </a:p>
        </p:txBody>
      </p:sp>
      <p:sp>
        <p:nvSpPr>
          <p:cNvPr id="144" name="Google Shape;83;p16"/>
          <p:cNvSpPr txBox="1"/>
          <p:nvPr/>
        </p:nvSpPr>
        <p:spPr>
          <a:xfrm>
            <a:off x="386775" y="1051687"/>
            <a:ext cx="8347500" cy="90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5000"/>
              </a:lnSpc>
              <a:defRPr b="1" sz="1300"/>
            </a:pPr>
            <a:r>
              <a:t>Full-sky spectral and composition observables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C</a:t>
            </a:r>
            <a:r>
              <a:t>onstrain UHECR </a:t>
            </a:r>
            <a:r>
              <a:rPr b="1"/>
              <a:t>production rate per unit matter:                           </a:t>
            </a:r>
            <a:r>
              <a:t>or </a:t>
            </a:r>
            <a:r>
              <a:rPr b="1"/>
              <a:t> </a:t>
            </a:r>
            <a:r>
              <a:t> </a:t>
            </a:r>
          </a:p>
          <a:p>
            <a:pPr>
              <a:lnSpc>
                <a:spcPct val="115000"/>
              </a:lnSpc>
              <a:defRPr b="1" sz="1300"/>
            </a:pPr>
            <a:r>
              <a:t>Anisotropy observables</a:t>
            </a:r>
            <a:r>
              <a:rPr b="0"/>
              <a:t> </a:t>
            </a:r>
          </a:p>
          <a:p>
            <a:pPr marL="91439" indent="-173989">
              <a:lnSpc>
                <a:spcPct val="115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</a:t>
            </a:r>
            <a:r>
              <a:t>Break down the flux vs arrival direction</a:t>
            </a:r>
          </a:p>
        </p:txBody>
      </p:sp>
      <p:grpSp>
        <p:nvGrpSpPr>
          <p:cNvPr id="154" name="Google Shape;84;p16"/>
          <p:cNvGrpSpPr/>
          <p:nvPr/>
        </p:nvGrpSpPr>
        <p:grpSpPr>
          <a:xfrm>
            <a:off x="1259080" y="1999152"/>
            <a:ext cx="1831652" cy="1078500"/>
            <a:chOff x="0" y="0"/>
            <a:chExt cx="1831651" cy="1078498"/>
          </a:xfrm>
        </p:grpSpPr>
        <p:grpSp>
          <p:nvGrpSpPr>
            <p:cNvPr id="147" name="Google Shape;85;p16"/>
            <p:cNvGrpSpPr/>
            <p:nvPr/>
          </p:nvGrpSpPr>
          <p:grpSpPr>
            <a:xfrm>
              <a:off x="0" y="0"/>
              <a:ext cx="644012" cy="757970"/>
              <a:chOff x="0" y="0"/>
              <a:chExt cx="644011" cy="757969"/>
            </a:xfrm>
          </p:grpSpPr>
          <p:sp>
            <p:nvSpPr>
              <p:cNvPr id="145" name="Google Shape;86;p16"/>
              <p:cNvSpPr/>
              <p:nvPr/>
            </p:nvSpPr>
            <p:spPr>
              <a:xfrm flipV="1">
                <a:off x="323275" y="313959"/>
                <a:ext cx="1" cy="444011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6" name="Google Shape;87;p16"/>
              <p:cNvSpPr txBox="1"/>
              <p:nvPr/>
            </p:nvSpPr>
            <p:spPr>
              <a:xfrm>
                <a:off x="-1" y="0"/>
                <a:ext cx="644013" cy="250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Ankle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~5 EeV</a:t>
                </a:r>
              </a:p>
            </p:txBody>
          </p:sp>
        </p:grpSp>
        <p:grpSp>
          <p:nvGrpSpPr>
            <p:cNvPr id="150" name="Google Shape;88;p16"/>
            <p:cNvGrpSpPr/>
            <p:nvPr/>
          </p:nvGrpSpPr>
          <p:grpSpPr>
            <a:xfrm>
              <a:off x="465247" y="0"/>
              <a:ext cx="728414" cy="807232"/>
              <a:chOff x="0" y="0"/>
              <a:chExt cx="728412" cy="807231"/>
            </a:xfrm>
          </p:grpSpPr>
          <p:sp>
            <p:nvSpPr>
              <p:cNvPr id="148" name="Google Shape;89;p16"/>
              <p:cNvSpPr/>
              <p:nvPr/>
            </p:nvSpPr>
            <p:spPr>
              <a:xfrm flipV="1">
                <a:off x="365476" y="313960"/>
                <a:ext cx="1" cy="493272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9" name="Google Shape;90;p16"/>
              <p:cNvSpPr txBox="1"/>
              <p:nvPr/>
            </p:nvSpPr>
            <p:spPr>
              <a:xfrm>
                <a:off x="0" y="0"/>
                <a:ext cx="728413" cy="250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Instep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~10 EeV</a:t>
                </a:r>
              </a:p>
            </p:txBody>
          </p:sp>
        </p:grpSp>
        <p:grpSp>
          <p:nvGrpSpPr>
            <p:cNvPr id="153" name="Google Shape;91;p16"/>
            <p:cNvGrpSpPr/>
            <p:nvPr/>
          </p:nvGrpSpPr>
          <p:grpSpPr>
            <a:xfrm>
              <a:off x="1103238" y="0"/>
              <a:ext cx="728414" cy="1078499"/>
              <a:chOff x="0" y="0"/>
              <a:chExt cx="728412" cy="1078498"/>
            </a:xfrm>
          </p:grpSpPr>
          <p:sp>
            <p:nvSpPr>
              <p:cNvPr id="151" name="Google Shape;92;p16"/>
              <p:cNvSpPr/>
              <p:nvPr/>
            </p:nvSpPr>
            <p:spPr>
              <a:xfrm flipV="1">
                <a:off x="365476" y="313960"/>
                <a:ext cx="1" cy="764539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2" name="Google Shape;93;p16"/>
              <p:cNvSpPr txBox="1"/>
              <p:nvPr/>
            </p:nvSpPr>
            <p:spPr>
              <a:xfrm>
                <a:off x="0" y="0"/>
                <a:ext cx="728413" cy="2868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275" tIns="18275" rIns="18275" bIns="18275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Toe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~40 EeV</a:t>
                </a:r>
              </a:p>
            </p:txBody>
          </p:sp>
        </p:grpSp>
      </p:grpSp>
      <p:sp>
        <p:nvSpPr>
          <p:cNvPr id="155" name="Google Shape;94;p16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6" name="Google Shape;96;p16"/>
          <p:cNvSpPr txBox="1"/>
          <p:nvPr/>
        </p:nvSpPr>
        <p:spPr>
          <a:xfrm>
            <a:off x="4027077" y="4536313"/>
            <a:ext cx="1784101" cy="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Adapted from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Caccianiga+ (Auger+TA) ‘23</a:t>
            </a:r>
          </a:p>
        </p:txBody>
      </p:sp>
      <p:grpSp>
        <p:nvGrpSpPr>
          <p:cNvPr id="159" name="Google Shape;97;p16"/>
          <p:cNvGrpSpPr/>
          <p:nvPr/>
        </p:nvGrpSpPr>
        <p:grpSpPr>
          <a:xfrm rot="1800000">
            <a:off x="4343393" y="2258545"/>
            <a:ext cx="1167223" cy="461101"/>
            <a:chOff x="-2" y="0"/>
            <a:chExt cx="1167221" cy="461100"/>
          </a:xfrm>
        </p:grpSpPr>
        <p:pic>
          <p:nvPicPr>
            <p:cNvPr id="157" name="Google Shape;98;p16" descr="Google Shape;98;p16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309" t="0" r="0" b="7"/>
            <a:stretch>
              <a:fillRect/>
            </a:stretch>
          </p:blipFill>
          <p:spPr>
            <a:xfrm rot="16200000">
              <a:off x="353064" y="-353055"/>
              <a:ext cx="461101" cy="11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4" y="0"/>
                  </a:moveTo>
                  <a:cubicBezTo>
                    <a:pt x="2688" y="0"/>
                    <a:pt x="0" y="1062"/>
                    <a:pt x="0" y="2372"/>
                  </a:cubicBezTo>
                  <a:lnTo>
                    <a:pt x="0" y="19228"/>
                  </a:lnTo>
                  <a:cubicBezTo>
                    <a:pt x="0" y="20538"/>
                    <a:pt x="2688" y="21600"/>
                    <a:pt x="6004" y="21600"/>
                  </a:cubicBezTo>
                  <a:lnTo>
                    <a:pt x="15596" y="21600"/>
                  </a:lnTo>
                  <a:cubicBezTo>
                    <a:pt x="18912" y="21600"/>
                    <a:pt x="21600" y="20538"/>
                    <a:pt x="21600" y="19228"/>
                  </a:cubicBezTo>
                  <a:lnTo>
                    <a:pt x="21600" y="2372"/>
                  </a:lnTo>
                  <a:cubicBezTo>
                    <a:pt x="21600" y="1062"/>
                    <a:pt x="18912" y="0"/>
                    <a:pt x="15596" y="0"/>
                  </a:cubicBezTo>
                  <a:lnTo>
                    <a:pt x="600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8" name="Google Shape;99;p16"/>
            <p:cNvSpPr/>
            <p:nvPr/>
          </p:nvSpPr>
          <p:spPr>
            <a:xfrm rot="21434866">
              <a:off x="3474" y="97210"/>
              <a:ext cx="996615" cy="16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8" fill="norm" stroke="1" extrusionOk="0">
                  <a:moveTo>
                    <a:pt x="0" y="8292"/>
                  </a:moveTo>
                  <a:cubicBezTo>
                    <a:pt x="667" y="9077"/>
                    <a:pt x="2250" y="14234"/>
                    <a:pt x="4002" y="13000"/>
                  </a:cubicBezTo>
                  <a:cubicBezTo>
                    <a:pt x="5754" y="11766"/>
                    <a:pt x="8060" y="2536"/>
                    <a:pt x="10511" y="892"/>
                  </a:cubicBezTo>
                  <a:cubicBezTo>
                    <a:pt x="12962" y="-752"/>
                    <a:pt x="16859" y="-191"/>
                    <a:pt x="18707" y="3136"/>
                  </a:cubicBezTo>
                  <a:cubicBezTo>
                    <a:pt x="20555" y="6462"/>
                    <a:pt x="21118" y="17895"/>
                    <a:pt x="21600" y="20848"/>
                  </a:cubicBezTo>
                </a:path>
              </a:pathLst>
            </a:custGeom>
            <a:noFill/>
            <a:ln w="9525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60" name="Google Shape;100;p16"/>
          <p:cNvSpPr txBox="1"/>
          <p:nvPr/>
        </p:nvSpPr>
        <p:spPr>
          <a:xfrm>
            <a:off x="5059750" y="1926150"/>
            <a:ext cx="577801" cy="43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900">
                <a:solidFill>
                  <a:srgbClr val="666666"/>
                </a:solidFill>
              </a:defRPr>
            </a:pPr>
            <a:r>
              <a:t>Toe</a:t>
            </a:r>
          </a:p>
          <a:p>
            <a:pPr algn="ctr">
              <a:defRPr b="1" sz="900">
                <a:solidFill>
                  <a:srgbClr val="666666"/>
                </a:solidFill>
              </a:defRPr>
            </a:pPr>
            <a:r>
              <a:t>region</a:t>
            </a:r>
          </a:p>
        </p:txBody>
      </p:sp>
      <p:pic>
        <p:nvPicPr>
          <p:cNvPr id="161" name="Google Shape;101;p16" descr="Google Shape;101;p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0300" y="1200924"/>
            <a:ext cx="1125589" cy="229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102;p16" descr="Google Shape;102;p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89775" y="1262125"/>
            <a:ext cx="1125589" cy="17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357;p30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Stellar mass cosmographies</a:t>
            </a:r>
          </a:p>
        </p:txBody>
      </p:sp>
      <p:sp>
        <p:nvSpPr>
          <p:cNvPr id="425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6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7" name="Capture d’écran 2024-11-17 à 21.48.50.png" descr="Capture d’écran 2024-11-17 à 21.48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59" y="987711"/>
            <a:ext cx="8347500" cy="4032268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Rectangle"/>
          <p:cNvSpPr/>
          <p:nvPr/>
        </p:nvSpPr>
        <p:spPr>
          <a:xfrm>
            <a:off x="5986399" y="4791592"/>
            <a:ext cx="411596" cy="2724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357;p30"/>
          <p:cNvSpPr txBox="1"/>
          <p:nvPr/>
        </p:nvSpPr>
        <p:spPr>
          <a:xfrm>
            <a:off x="350474" y="346775"/>
            <a:ext cx="8420101" cy="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Incompleteness in the Zone of Avoidance</a:t>
            </a:r>
          </a:p>
        </p:txBody>
      </p:sp>
      <p:sp>
        <p:nvSpPr>
          <p:cNvPr id="431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2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3" name="Capture d’écran 2024-11-17 à 21.50.40.png" descr="Capture d’écran 2024-11-17 à 21.50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65" y="838448"/>
            <a:ext cx="8617976" cy="4094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357;p30"/>
          <p:cNvSpPr txBox="1"/>
          <p:nvPr/>
        </p:nvSpPr>
        <p:spPr>
          <a:xfrm>
            <a:off x="350474" y="346775"/>
            <a:ext cx="8420101" cy="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Incompleteness with increasing distance</a:t>
            </a:r>
          </a:p>
        </p:txBody>
      </p:sp>
      <p:sp>
        <p:nvSpPr>
          <p:cNvPr id="436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7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8" name="Capture d’écran 2024-11-17 à 21.51.40.png" descr="Capture d’écran 2024-11-17 à 21.51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03" y="928873"/>
            <a:ext cx="8575771" cy="4083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357;p30"/>
          <p:cNvSpPr txBox="1"/>
          <p:nvPr/>
        </p:nvSpPr>
        <p:spPr>
          <a:xfrm>
            <a:off x="350474" y="346775"/>
            <a:ext cx="8420101" cy="73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Fraction of UHECR signal from successive shells</a:t>
            </a:r>
          </a:p>
        </p:txBody>
      </p:sp>
      <p:sp>
        <p:nvSpPr>
          <p:cNvPr id="441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2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43" name="Capture d’écran 2024-11-17 à 21.52.58.png" descr="Capture d’écran 2024-11-17 à 21.52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86185"/>
            <a:ext cx="9144001" cy="3168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357;p30"/>
          <p:cNvSpPr txBox="1"/>
          <p:nvPr/>
        </p:nvSpPr>
        <p:spPr>
          <a:xfrm>
            <a:off x="350474" y="346775"/>
            <a:ext cx="8420101" cy="671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/>
          <a:p>
            <a:pPr>
              <a:defRPr b="1" sz="2200"/>
            </a:pPr>
            <a:r>
              <a:t>Comparison: cosmographies </a:t>
            </a:r>
            <a:r>
              <a:rPr sz="1800"/>
              <a:t>(limited here to Cosmic V-web volume)</a:t>
            </a:r>
            <a:endParaRPr sz="1800"/>
          </a:p>
        </p:txBody>
      </p:sp>
      <p:sp>
        <p:nvSpPr>
          <p:cNvPr id="446" name="Google Shape;358;p30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7" name="Google Shape;365;p30"/>
          <p:cNvSpPr txBox="1"/>
          <p:nvPr>
            <p:ph type="sldNum" sz="quarter" idx="4294967295"/>
          </p:nvPr>
        </p:nvSpPr>
        <p:spPr>
          <a:xfrm>
            <a:off x="8894094" y="4876650"/>
            <a:ext cx="249740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48" name="Capture d’écran 2024-11-17 à 21.53.38.png" descr="Capture d’écran 2024-11-17 à 21.53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58665"/>
            <a:ext cx="9144001" cy="378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07;p17" descr="Google Shape;107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850" y="2286000"/>
            <a:ext cx="3858770" cy="257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oogle Shape;108;p17"/>
          <p:cNvSpPr txBox="1"/>
          <p:nvPr/>
        </p:nvSpPr>
        <p:spPr>
          <a:xfrm>
            <a:off x="1199450" y="3263274"/>
            <a:ext cx="1336501" cy="63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1100">
                <a:solidFill>
                  <a:srgbClr val="FFA000"/>
                </a:solidFill>
              </a:defRPr>
            </a:pPr>
            <a:r>
              <a:t>44 star-forming galaxies (SFGs) </a:t>
            </a:r>
          </a:p>
          <a:p>
            <a:pPr algn="ctr">
              <a:defRPr b="1" sz="1100">
                <a:solidFill>
                  <a:srgbClr val="FFA000"/>
                </a:solidFill>
              </a:defRPr>
            </a:pPr>
            <a:r>
              <a:t>~10% excess</a:t>
            </a:r>
          </a:p>
        </p:txBody>
      </p:sp>
      <p:sp>
        <p:nvSpPr>
          <p:cNvPr id="166" name="Google Shape;109;p17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Status of anisotropies @UHE </a:t>
            </a:r>
          </a:p>
        </p:txBody>
      </p:sp>
      <p:sp>
        <p:nvSpPr>
          <p:cNvPr id="167" name="Google Shape;110;p17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" name="Google Shape;111;p17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9" name="Google Shape;112;p17" descr="Google Shape;112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7348" y="2263905"/>
            <a:ext cx="3946138" cy="263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Google Shape;113;p17"/>
          <p:cNvSpPr txBox="1"/>
          <p:nvPr/>
        </p:nvSpPr>
        <p:spPr>
          <a:xfrm>
            <a:off x="4027077" y="4536313"/>
            <a:ext cx="1784101" cy="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Adapted from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Caccianiga+ (Auger+TA) ‘23</a:t>
            </a:r>
          </a:p>
        </p:txBody>
      </p:sp>
      <p:sp>
        <p:nvSpPr>
          <p:cNvPr id="171" name="Google Shape;115;p17"/>
          <p:cNvSpPr txBox="1"/>
          <p:nvPr/>
        </p:nvSpPr>
        <p:spPr>
          <a:xfrm>
            <a:off x="411474" y="1005850"/>
            <a:ext cx="8617802" cy="16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/>
            </a:pPr>
            <a:r>
              <a:t>Cross-correlation with 44 starbursts: evidence of anisotropy in the toe region</a:t>
            </a:r>
          </a:p>
          <a:p>
            <a:pPr>
              <a:lnSpc>
                <a:spcPct val="150000"/>
              </a:lnSpc>
              <a:defRPr sz="1300"/>
            </a:pPr>
            <a:r>
              <a:t>Pierre Auger Obs. + Telescope Array Arrival Directions: </a:t>
            </a:r>
            <a:r>
              <a:rPr b="1"/>
              <a:t>4.6σ </a:t>
            </a:r>
            <a:r>
              <a:rPr sz="900">
                <a:solidFill>
                  <a:srgbClr val="999999"/>
                </a:solidFill>
              </a:rPr>
              <a:t>(Auger + TA, ICRC 2023)</a:t>
            </a:r>
            <a:endParaRPr sz="900">
              <a:solidFill>
                <a:srgbClr val="999999"/>
              </a:solidFill>
            </a:endParaRPr>
          </a:p>
          <a:p>
            <a:pPr>
              <a:lnSpc>
                <a:spcPct val="150000"/>
              </a:lnSpc>
              <a:defRPr sz="1300"/>
            </a:pPr>
            <a:r>
              <a:t>Pierre Auger Obs. Arrival Directions + Spectrum + Composition: </a:t>
            </a:r>
            <a:r>
              <a:rPr b="1"/>
              <a:t>4.5σ </a:t>
            </a:r>
            <a:r>
              <a:rPr sz="900">
                <a:solidFill>
                  <a:srgbClr val="999999"/>
                </a:solidFill>
              </a:rPr>
              <a:t>(Auger, JCAP 2023)</a:t>
            </a:r>
            <a:endParaRPr sz="900">
              <a:solidFill>
                <a:srgbClr val="999999"/>
              </a:solidFill>
            </a:endParaRPr>
          </a:p>
          <a:p>
            <a:pPr algn="ctr">
              <a:lnSpc>
                <a:spcPct val="115000"/>
              </a:lnSpc>
              <a:defRPr b="1" sz="1300"/>
            </a:pPr>
            <a:r>
              <a:t>Why starbursts? Why anisotropic fraction ~ 10%? </a:t>
            </a:r>
          </a:p>
          <a:p>
            <a:pPr algn="ctr">
              <a:lnSpc>
                <a:spcPct val="150000"/>
              </a:lnSpc>
              <a:defRPr b="1" sz="1300"/>
            </a:pPr>
            <a:r>
              <a:t>Why Gaussian angular scale</a:t>
            </a:r>
            <a:r>
              <a:rPr b="0"/>
              <a:t> </a:t>
            </a:r>
            <a:r>
              <a:t>θ ≈ 15°</a:t>
            </a:r>
            <a:r>
              <a:rPr b="0"/>
              <a:t> (⇔ top-hat Ѱ ~ 25°)</a:t>
            </a:r>
            <a:r>
              <a:t>?</a:t>
            </a:r>
            <a:r>
              <a:rPr b="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32;p19"/>
          <p:cNvSpPr/>
          <p:nvPr/>
        </p:nvSpPr>
        <p:spPr>
          <a:xfrm>
            <a:off x="4447584" y="2754151"/>
            <a:ext cx="4113301" cy="94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</a:p>
        </p:txBody>
      </p:sp>
      <p:pic>
        <p:nvPicPr>
          <p:cNvPr id="174" name="Google Shape;140;p19" descr="Google Shape;140;p19"/>
          <p:cNvPicPr>
            <a:picLocks noChangeAspect="1"/>
          </p:cNvPicPr>
          <p:nvPr/>
        </p:nvPicPr>
        <p:blipFill>
          <a:blip r:embed="rId2">
            <a:extLst/>
          </a:blip>
          <a:srcRect l="842" t="0" r="63008" b="58643"/>
          <a:stretch>
            <a:fillRect/>
          </a:stretch>
        </p:blipFill>
        <p:spPr>
          <a:xfrm>
            <a:off x="4484309" y="2787801"/>
            <a:ext cx="1573126" cy="62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oogle Shape;141;p19" descr="Google Shape;141;p19"/>
          <p:cNvPicPr>
            <a:picLocks noChangeAspect="1"/>
          </p:cNvPicPr>
          <p:nvPr/>
        </p:nvPicPr>
        <p:blipFill>
          <a:blip r:embed="rId2">
            <a:extLst/>
          </a:blip>
          <a:srcRect l="37049" t="83046" r="20627" b="0"/>
          <a:stretch>
            <a:fillRect/>
          </a:stretch>
        </p:blipFill>
        <p:spPr>
          <a:xfrm>
            <a:off x="6057446" y="3009119"/>
            <a:ext cx="1841772" cy="25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78;p16" descr="Google Shape;78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595" y="2216284"/>
            <a:ext cx="3671718" cy="272038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80;p16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Mass composition</a:t>
            </a:r>
          </a:p>
        </p:txBody>
      </p:sp>
      <p:sp>
        <p:nvSpPr>
          <p:cNvPr id="178" name="Google Shape;81;p16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9" name="Google Shape;82;p16"/>
          <p:cNvSpPr txBox="1"/>
          <p:nvPr/>
        </p:nvSpPr>
        <p:spPr>
          <a:xfrm>
            <a:off x="268771" y="4632163"/>
            <a:ext cx="2754901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999999"/>
                </a:solidFill>
              </a:defRPr>
            </a:lvl1pPr>
          </a:lstStyle>
          <a:p>
            <a:pPr/>
            <a:r>
              <a:t>Pierre Auger Collab. ‘20</a:t>
            </a:r>
          </a:p>
        </p:txBody>
      </p:sp>
      <p:grpSp>
        <p:nvGrpSpPr>
          <p:cNvPr id="189" name="Google Shape;84;p16"/>
          <p:cNvGrpSpPr/>
          <p:nvPr/>
        </p:nvGrpSpPr>
        <p:grpSpPr>
          <a:xfrm>
            <a:off x="1177376" y="1900760"/>
            <a:ext cx="1831652" cy="1078499"/>
            <a:chOff x="0" y="0"/>
            <a:chExt cx="1831651" cy="1078498"/>
          </a:xfrm>
        </p:grpSpPr>
        <p:grpSp>
          <p:nvGrpSpPr>
            <p:cNvPr id="182" name="Google Shape;85;p16"/>
            <p:cNvGrpSpPr/>
            <p:nvPr/>
          </p:nvGrpSpPr>
          <p:grpSpPr>
            <a:xfrm>
              <a:off x="0" y="0"/>
              <a:ext cx="644012" cy="757970"/>
              <a:chOff x="0" y="0"/>
              <a:chExt cx="644011" cy="757969"/>
            </a:xfrm>
          </p:grpSpPr>
          <p:sp>
            <p:nvSpPr>
              <p:cNvPr id="180" name="Google Shape;86;p16"/>
              <p:cNvSpPr/>
              <p:nvPr/>
            </p:nvSpPr>
            <p:spPr>
              <a:xfrm flipV="1">
                <a:off x="323275" y="313959"/>
                <a:ext cx="1" cy="444011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1" name="Google Shape;87;p16"/>
              <p:cNvSpPr txBox="1"/>
              <p:nvPr/>
            </p:nvSpPr>
            <p:spPr>
              <a:xfrm>
                <a:off x="-1" y="0"/>
                <a:ext cx="644013" cy="250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Ankle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~5 EeV</a:t>
                </a:r>
              </a:p>
            </p:txBody>
          </p:sp>
        </p:grpSp>
        <p:grpSp>
          <p:nvGrpSpPr>
            <p:cNvPr id="185" name="Google Shape;88;p16"/>
            <p:cNvGrpSpPr/>
            <p:nvPr/>
          </p:nvGrpSpPr>
          <p:grpSpPr>
            <a:xfrm>
              <a:off x="465247" y="0"/>
              <a:ext cx="728414" cy="807232"/>
              <a:chOff x="0" y="0"/>
              <a:chExt cx="728412" cy="807231"/>
            </a:xfrm>
          </p:grpSpPr>
          <p:sp>
            <p:nvSpPr>
              <p:cNvPr id="183" name="Google Shape;89;p16"/>
              <p:cNvSpPr/>
              <p:nvPr/>
            </p:nvSpPr>
            <p:spPr>
              <a:xfrm flipV="1">
                <a:off x="365476" y="313960"/>
                <a:ext cx="1" cy="493272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4" name="Google Shape;90;p16"/>
              <p:cNvSpPr txBox="1"/>
              <p:nvPr/>
            </p:nvSpPr>
            <p:spPr>
              <a:xfrm>
                <a:off x="0" y="0"/>
                <a:ext cx="728413" cy="250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Instep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~10 EeV</a:t>
                </a:r>
              </a:p>
            </p:txBody>
          </p:sp>
        </p:grpSp>
        <p:grpSp>
          <p:nvGrpSpPr>
            <p:cNvPr id="188" name="Google Shape;91;p16"/>
            <p:cNvGrpSpPr/>
            <p:nvPr/>
          </p:nvGrpSpPr>
          <p:grpSpPr>
            <a:xfrm>
              <a:off x="1103238" y="0"/>
              <a:ext cx="728414" cy="1078499"/>
              <a:chOff x="0" y="0"/>
              <a:chExt cx="728412" cy="1078498"/>
            </a:xfrm>
          </p:grpSpPr>
          <p:sp>
            <p:nvSpPr>
              <p:cNvPr id="186" name="Google Shape;92;p16"/>
              <p:cNvSpPr/>
              <p:nvPr/>
            </p:nvSpPr>
            <p:spPr>
              <a:xfrm flipV="1">
                <a:off x="365476" y="313960"/>
                <a:ext cx="1" cy="764539"/>
              </a:xfrm>
              <a:prstGeom prst="line">
                <a:avLst/>
              </a:prstGeom>
              <a:noFill/>
              <a:ln w="19050" cap="flat">
                <a:solidFill>
                  <a:srgbClr val="666666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7" name="Google Shape;93;p16"/>
              <p:cNvSpPr txBox="1"/>
              <p:nvPr/>
            </p:nvSpPr>
            <p:spPr>
              <a:xfrm>
                <a:off x="0" y="0"/>
                <a:ext cx="728413" cy="2868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275" tIns="18275" rIns="18275" bIns="18275" numCol="1" anchor="t">
                <a:spAutoFit/>
              </a:bodyPr>
              <a:lstStyle/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Toe</a:t>
                </a:r>
              </a:p>
              <a:p>
                <a:pPr algn="ctr">
                  <a:defRPr b="1" sz="900">
                    <a:solidFill>
                      <a:srgbClr val="666666"/>
                    </a:solidFill>
                  </a:defRPr>
                </a:pPr>
                <a:r>
                  <a:t>~40 EeV</a:t>
                </a:r>
              </a:p>
            </p:txBody>
          </p:sp>
        </p:grpSp>
      </p:grpSp>
      <p:sp>
        <p:nvSpPr>
          <p:cNvPr id="190" name="Google Shape;94;p16"/>
          <p:cNvSpPr txBox="1"/>
          <p:nvPr>
            <p:ph type="sldNum" sz="quarter" idx="4294967295"/>
          </p:nvPr>
        </p:nvSpPr>
        <p:spPr>
          <a:xfrm>
            <a:off x="8971788" y="4876650"/>
            <a:ext cx="172046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1" name="Google Shape;133;p19"/>
          <p:cNvSpPr txBox="1"/>
          <p:nvPr/>
        </p:nvSpPr>
        <p:spPr>
          <a:xfrm>
            <a:off x="4190268" y="2177309"/>
            <a:ext cx="5334601" cy="242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Metallicity poorly constrained (p secondaries/primaries?)  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Material from (high-mass) stars He/Heavy nuclei </a:t>
            </a:r>
            <a:r>
              <a:rPr sz="900">
                <a:solidFill>
                  <a:srgbClr val="999999"/>
                </a:solidFill>
              </a:rPr>
              <a:t>(Marafico+ ‘24)</a:t>
            </a:r>
            <a:endParaRPr sz="900">
              <a:solidFill>
                <a:srgbClr val="999999"/>
              </a:solidFill>
            </a:endParaRPr>
          </a:p>
          <a:p>
            <a:pPr indent="91439">
              <a:lnSpc>
                <a:spcPct val="150000"/>
              </a:lnSpc>
              <a:spcBef>
                <a:spcPts val="1000"/>
              </a:spcBef>
            </a:pPr>
            <a:endParaRPr sz="1300"/>
          </a:p>
          <a:p>
            <a:pPr>
              <a:lnSpc>
                <a:spcPct val="115000"/>
              </a:lnSpc>
            </a:pPr>
            <a:endParaRPr sz="1300"/>
          </a:p>
          <a:p>
            <a:pPr indent="1005838">
              <a:lnSpc>
                <a:spcPct val="115000"/>
              </a:lnSpc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would be 18 ± 2 if ISM picked-up material</a:t>
            </a:r>
          </a:p>
          <a:p>
            <a:pPr indent="91439">
              <a:lnSpc>
                <a:spcPct val="115000"/>
              </a:lnSpc>
            </a:pPr>
            <a:endParaRPr sz="1300"/>
          </a:p>
          <a:p>
            <a:pPr indent="91439">
              <a:lnSpc>
                <a:spcPct val="115000"/>
              </a:lnSpc>
              <a:defRPr sz="1300"/>
            </a:pPr>
            <a:r>
              <a:t>+ good agreement of heavy to intermediate-mass nuclei with   </a:t>
            </a:r>
          </a:p>
          <a:p>
            <a:pPr indent="91439">
              <a:lnSpc>
                <a:spcPct val="115000"/>
              </a:lnSpc>
              <a:defRPr sz="1300"/>
            </a:pPr>
            <a:r>
              <a:t>   composition of massive stars stripped of their H-He envelopes</a:t>
            </a:r>
          </a:p>
          <a:p>
            <a:pPr indent="91439">
              <a:lnSpc>
                <a:spcPct val="115000"/>
              </a:lnSpc>
              <a:defRPr sz="1300"/>
            </a:pPr>
            <a:r>
              <a:t>   (0.30 ± 0.05 stat. ± 0.10 sys. vs  0.53 ± 0.09)      </a:t>
            </a:r>
            <a:r>
              <a:rPr sz="800">
                <a:solidFill>
                  <a:srgbClr val="999999"/>
                </a:solidFill>
              </a:rPr>
              <a:t>   </a:t>
            </a:r>
            <a:endParaRPr sz="800">
              <a:solidFill>
                <a:srgbClr val="999999"/>
              </a:solidFill>
            </a:endParaRPr>
          </a:p>
          <a:p>
            <a:pPr indent="228600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rPr sz="800"/>
              <a:t>Lodders 09,  </a:t>
            </a:r>
            <a:r>
              <a:t>Zhang, Murase, Oikonomou ‘17</a:t>
            </a:r>
          </a:p>
        </p:txBody>
      </p:sp>
      <p:sp>
        <p:nvSpPr>
          <p:cNvPr id="192" name="Reservoir of heavy elements?…"/>
          <p:cNvSpPr txBox="1"/>
          <p:nvPr/>
        </p:nvSpPr>
        <p:spPr>
          <a:xfrm>
            <a:off x="635542" y="1029509"/>
            <a:ext cx="7621248" cy="671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Reservoir of heavy elements? 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Accelerators located close to exceptional sources of nuclei, e.g. of nucleosynthesis or direct synthesis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Reacceleration of PeV CRs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60;p21"/>
          <p:cNvSpPr txBox="1"/>
          <p:nvPr/>
        </p:nvSpPr>
        <p:spPr>
          <a:xfrm>
            <a:off x="397857" y="893765"/>
            <a:ext cx="8588413" cy="7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/>
            </a:pPr>
            <a:r>
              <a:t>Just a tracer of SFR or stellar mass </a:t>
            </a:r>
            <a:r>
              <a:rPr i="1"/>
              <a:t>M</a:t>
            </a:r>
            <a:r>
              <a:rPr baseline="-5999"/>
              <a:t>*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rPr b="1"/>
              <a:t> </a:t>
            </a:r>
            <a:r>
              <a:t>SFR/M* tracer of cataclysmic events, death of massive stars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</a:t>
            </a:r>
            <a:r>
              <a:t>Transient scenario by essence</a:t>
            </a:r>
          </a:p>
        </p:txBody>
      </p:sp>
      <p:sp>
        <p:nvSpPr>
          <p:cNvPr id="195" name="Google Shape;161;p21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Starbursts host more frequent stellar explosions…</a:t>
            </a:r>
          </a:p>
        </p:txBody>
      </p:sp>
      <p:sp>
        <p:nvSpPr>
          <p:cNvPr id="196" name="Google Shape;162;p21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7" name="Google Shape;164;p21"/>
          <p:cNvSpPr txBox="1"/>
          <p:nvPr/>
        </p:nvSpPr>
        <p:spPr>
          <a:xfrm>
            <a:off x="513254" y="4662620"/>
            <a:ext cx="1147202" cy="3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999999"/>
                </a:solidFill>
              </a:defRPr>
            </a:lvl1pPr>
          </a:lstStyle>
          <a:p>
            <a:pPr/>
            <a:r>
              <a:t>Credit: S. Marafico</a:t>
            </a:r>
          </a:p>
        </p:txBody>
      </p:sp>
      <p:pic>
        <p:nvPicPr>
          <p:cNvPr id="198" name="Google Shape;165;p21" descr="Google Shape;165;p21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4362" y="2376199"/>
            <a:ext cx="2500452" cy="2500452"/>
          </a:xfrm>
          <a:prstGeom prst="rect">
            <a:avLst/>
          </a:prstGeom>
          <a:ln>
            <a:solidFill>
              <a:srgbClr val="3F3533"/>
            </a:solidFill>
          </a:ln>
        </p:spPr>
      </p:pic>
      <p:pic>
        <p:nvPicPr>
          <p:cNvPr id="199" name="Google Shape;166;p21" descr="Google Shape;166;p21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3838" y="2376199"/>
            <a:ext cx="2500451" cy="25004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0" name="Google Shape;167;p21"/>
          <p:cNvSpPr txBox="1"/>
          <p:nvPr/>
        </p:nvSpPr>
        <p:spPr>
          <a:xfrm>
            <a:off x="1734349" y="2061724"/>
            <a:ext cx="2500501" cy="19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i="1"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 </a:t>
            </a:r>
            <a:r>
              <a:rPr i="0"/>
              <a:t>= 0</a:t>
            </a:r>
          </a:p>
        </p:txBody>
      </p:sp>
      <p:sp>
        <p:nvSpPr>
          <p:cNvPr id="201" name="Google Shape;168;p21"/>
          <p:cNvSpPr/>
          <p:nvPr/>
        </p:nvSpPr>
        <p:spPr>
          <a:xfrm>
            <a:off x="7548625" y="4379400"/>
            <a:ext cx="154501" cy="154501"/>
          </a:xfrm>
          <a:prstGeom prst="ellipse">
            <a:avLst/>
          </a:prstGeom>
          <a:solidFill>
            <a:srgbClr val="0B539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" name="Google Shape;169;p21"/>
          <p:cNvSpPr txBox="1"/>
          <p:nvPr/>
        </p:nvSpPr>
        <p:spPr>
          <a:xfrm>
            <a:off x="5010899" y="3275700"/>
            <a:ext cx="1915501" cy="41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>
                <a:solidFill>
                  <a:srgbClr val="93C4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</a:t>
            </a:r>
            <a:r>
              <a:rPr i="1"/>
              <a:t>d</a:t>
            </a:r>
            <a:r>
              <a:rPr baseline="-25000"/>
              <a:t>min</a:t>
            </a:r>
          </a:p>
        </p:txBody>
      </p:sp>
      <p:sp>
        <p:nvSpPr>
          <p:cNvPr id="203" name="Google Shape;170;p21"/>
          <p:cNvSpPr/>
          <p:nvPr/>
        </p:nvSpPr>
        <p:spPr>
          <a:xfrm>
            <a:off x="7462674" y="4694275"/>
            <a:ext cx="326401" cy="182701"/>
          </a:xfrm>
          <a:prstGeom prst="rect">
            <a:avLst/>
          </a:prstGeom>
          <a:solidFill>
            <a:srgbClr val="E0666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" name="Google Shape;171;p21"/>
          <p:cNvSpPr txBox="1"/>
          <p:nvPr/>
        </p:nvSpPr>
        <p:spPr>
          <a:xfrm>
            <a:off x="7745775" y="4585525"/>
            <a:ext cx="1468201" cy="37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UHECR burst</a:t>
            </a:r>
          </a:p>
        </p:txBody>
      </p:sp>
      <p:sp>
        <p:nvSpPr>
          <p:cNvPr id="205" name="Google Shape;172;p21"/>
          <p:cNvSpPr txBox="1"/>
          <p:nvPr/>
        </p:nvSpPr>
        <p:spPr>
          <a:xfrm>
            <a:off x="4718399" y="2061724"/>
            <a:ext cx="2500502" cy="19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i="1"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 </a:t>
            </a:r>
            <a:r>
              <a:rPr i="0"/>
              <a:t>&gt; 0</a:t>
            </a:r>
          </a:p>
        </p:txBody>
      </p:sp>
      <p:sp>
        <p:nvSpPr>
          <p:cNvPr id="206" name="Google Shape;173;p21"/>
          <p:cNvSpPr/>
          <p:nvPr/>
        </p:nvSpPr>
        <p:spPr>
          <a:xfrm>
            <a:off x="5010911" y="3675888"/>
            <a:ext cx="1915502" cy="1"/>
          </a:xfrm>
          <a:prstGeom prst="line">
            <a:avLst/>
          </a:prstGeom>
          <a:ln w="19050">
            <a:solidFill>
              <a:srgbClr val="B6D7A8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" name="Google Shape;174;p21"/>
          <p:cNvSpPr txBox="1"/>
          <p:nvPr/>
        </p:nvSpPr>
        <p:spPr>
          <a:xfrm>
            <a:off x="7745775" y="4256549"/>
            <a:ext cx="2206201" cy="37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Source</a:t>
            </a:r>
          </a:p>
        </p:txBody>
      </p:sp>
      <p:grpSp>
        <p:nvGrpSpPr>
          <p:cNvPr id="212" name="Google Shape;175;p21"/>
          <p:cNvGrpSpPr/>
          <p:nvPr/>
        </p:nvGrpSpPr>
        <p:grpSpPr>
          <a:xfrm>
            <a:off x="6145150" y="1941299"/>
            <a:ext cx="2617200" cy="617401"/>
            <a:chOff x="0" y="0"/>
            <a:chExt cx="2617199" cy="617400"/>
          </a:xfrm>
        </p:grpSpPr>
        <p:grpSp>
          <p:nvGrpSpPr>
            <p:cNvPr id="210" name="Google Shape;176;p21"/>
            <p:cNvGrpSpPr/>
            <p:nvPr/>
          </p:nvGrpSpPr>
          <p:grpSpPr>
            <a:xfrm>
              <a:off x="0" y="-1"/>
              <a:ext cx="2617200" cy="617402"/>
              <a:chOff x="0" y="0"/>
              <a:chExt cx="2617199" cy="617400"/>
            </a:xfrm>
          </p:grpSpPr>
          <p:sp>
            <p:nvSpPr>
              <p:cNvPr id="208" name="Rectangle"/>
              <p:cNvSpPr/>
              <p:nvPr/>
            </p:nvSpPr>
            <p:spPr>
              <a:xfrm>
                <a:off x="0" y="-1"/>
                <a:ext cx="2617200" cy="617402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9" name="Source with burst rate λ invisible:"/>
              <p:cNvSpPr txBox="1"/>
              <p:nvPr/>
            </p:nvSpPr>
            <p:spPr>
              <a:xfrm>
                <a:off x="0" y="16983"/>
                <a:ext cx="2617200" cy="5834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1300"/>
                </a:pPr>
                <a:r>
                  <a:t>Source with burst rate </a:t>
                </a:r>
                <a:r>
                  <a:rPr i="1"/>
                  <a:t>λ</a:t>
                </a:r>
                <a:r>
                  <a:t> invisible</a:t>
                </a:r>
                <a:r>
                  <a:rPr sz="1400"/>
                  <a:t>:</a:t>
                </a:r>
                <a:endParaRPr sz="1400"/>
              </a:p>
            </p:txBody>
          </p:sp>
        </p:grpSp>
        <p:pic>
          <p:nvPicPr>
            <p:cNvPr id="211" name="Google Shape;177;p21" descr="Google Shape;177;p2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4499" y="368225"/>
              <a:ext cx="1468201" cy="19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3" name="Google Shape;178;p21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40;p24"/>
          <p:cNvSpPr txBox="1"/>
          <p:nvPr/>
        </p:nvSpPr>
        <p:spPr>
          <a:xfrm>
            <a:off x="2263424" y="901239"/>
            <a:ext cx="5261701" cy="19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/>
            </a:pPr>
            <a:r>
              <a:t>( 2MASS Photometric </a:t>
            </a:r>
            <a:r>
              <a:rPr i="1"/>
              <a:t>z</a:t>
            </a:r>
            <a:r>
              <a:t> catalog ⋂ WISE ) ✖ HyperLEDA </a:t>
            </a:r>
            <a:r>
              <a:rPr b="0" sz="900">
                <a:solidFill>
                  <a:srgbClr val="999999"/>
                </a:solidFill>
              </a:rPr>
              <a:t>(Biteau, ApJS ‘21)</a:t>
            </a:r>
          </a:p>
        </p:txBody>
      </p:sp>
      <p:sp>
        <p:nvSpPr>
          <p:cNvPr id="216" name="Google Shape;245;p24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Mapping out stellar matter in the GZK horizon</a:t>
            </a:r>
          </a:p>
        </p:txBody>
      </p:sp>
      <p:sp>
        <p:nvSpPr>
          <p:cNvPr id="217" name="Google Shape;246;p24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18" name="Google Shape;250;p24" descr="Google Shape;25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0282" y="1954276"/>
            <a:ext cx="1849786" cy="115558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Google Shape;251;p24"/>
          <p:cNvSpPr txBox="1"/>
          <p:nvPr/>
        </p:nvSpPr>
        <p:spPr>
          <a:xfrm>
            <a:off x="3010268" y="1600744"/>
            <a:ext cx="18501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666666"/>
                </a:solidFill>
              </a:defRPr>
            </a:lvl1pPr>
          </a:lstStyle>
          <a:p>
            <a:pPr/>
            <a:r>
              <a:t>Cosmic V-web, Pomarède+ 2017</a:t>
            </a:r>
          </a:p>
        </p:txBody>
      </p:sp>
      <p:pic>
        <p:nvPicPr>
          <p:cNvPr id="220" name="Google Shape;252;p24" descr="Google Shape;252;p24"/>
          <p:cNvPicPr>
            <a:picLocks noChangeAspect="1"/>
          </p:cNvPicPr>
          <p:nvPr/>
        </p:nvPicPr>
        <p:blipFill>
          <a:blip r:embed="rId3">
            <a:extLst/>
          </a:blip>
          <a:srcRect l="0" t="10743" r="11886" b="9263"/>
          <a:stretch>
            <a:fillRect/>
          </a:stretch>
        </p:blipFill>
        <p:spPr>
          <a:xfrm>
            <a:off x="2913347" y="3189099"/>
            <a:ext cx="1849777" cy="1586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Google Shape;253;p24"/>
          <p:cNvGrpSpPr/>
          <p:nvPr/>
        </p:nvGrpSpPr>
        <p:grpSpPr>
          <a:xfrm>
            <a:off x="414851" y="1600750"/>
            <a:ext cx="2362224" cy="2999745"/>
            <a:chOff x="0" y="0"/>
            <a:chExt cx="2362222" cy="2999742"/>
          </a:xfrm>
        </p:grpSpPr>
        <p:grpSp>
          <p:nvGrpSpPr>
            <p:cNvPr id="224" name="Google Shape;254;p24"/>
            <p:cNvGrpSpPr/>
            <p:nvPr/>
          </p:nvGrpSpPr>
          <p:grpSpPr>
            <a:xfrm>
              <a:off x="-1" y="0"/>
              <a:ext cx="2341589" cy="1497143"/>
              <a:chOff x="0" y="0"/>
              <a:chExt cx="2341587" cy="1497142"/>
            </a:xfrm>
          </p:grpSpPr>
          <p:pic>
            <p:nvPicPr>
              <p:cNvPr id="221" name="Google Shape;255;p24" descr="Google Shape;255;p2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257195"/>
                <a:ext cx="2290474" cy="1239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2" name="Google Shape;256;p24"/>
              <p:cNvSpPr txBox="1"/>
              <p:nvPr/>
            </p:nvSpPr>
            <p:spPr>
              <a:xfrm>
                <a:off x="681492" y="-1"/>
                <a:ext cx="1660096" cy="3061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r">
                  <a:lnSpc>
                    <a:spcPct val="115000"/>
                  </a:lnSpc>
                  <a:defRPr sz="900">
                    <a:solidFill>
                      <a:srgbClr val="666666"/>
                    </a:solidFill>
                  </a:defRPr>
                </a:lvl1pPr>
              </a:lstStyle>
              <a:p>
                <a:pPr/>
                <a:r>
                  <a:t>Credits: 2MRS, Huchra+ ‘12</a:t>
                </a:r>
              </a:p>
            </p:txBody>
          </p:sp>
          <p:sp>
            <p:nvSpPr>
              <p:cNvPr id="223" name="Google Shape;257;p24"/>
              <p:cNvSpPr txBox="1"/>
              <p:nvPr/>
            </p:nvSpPr>
            <p:spPr>
              <a:xfrm>
                <a:off x="-1" y="566175"/>
                <a:ext cx="2290088" cy="55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/>
              <a:p>
                <a:pPr algn="ctr">
                  <a:lnSpc>
                    <a:spcPct val="150000"/>
                  </a:lnSpc>
                  <a:defRPr b="1" sz="1100">
                    <a:solidFill>
                      <a:srgbClr val="FFFFFF"/>
                    </a:solidFill>
                  </a:defRPr>
                </a:pPr>
                <a:r>
                  <a:t>2MRS</a:t>
                </a:r>
              </a:p>
              <a:p>
                <a:pPr algn="ctr">
                  <a:defRPr b="1" sz="1100">
                    <a:solidFill>
                      <a:srgbClr val="FFFFFF"/>
                    </a:solidFill>
                  </a:defRPr>
                </a:pPr>
                <a:r>
                  <a:t>~45k galaxies</a:t>
                </a:r>
              </a:p>
            </p:txBody>
          </p:sp>
        </p:grpSp>
        <p:grpSp>
          <p:nvGrpSpPr>
            <p:cNvPr id="228" name="Google Shape;258;p24"/>
            <p:cNvGrpSpPr/>
            <p:nvPr/>
          </p:nvGrpSpPr>
          <p:grpSpPr>
            <a:xfrm>
              <a:off x="-1" y="1489706"/>
              <a:ext cx="2362224" cy="1510038"/>
              <a:chOff x="0" y="0"/>
              <a:chExt cx="2362222" cy="1510036"/>
            </a:xfrm>
          </p:grpSpPr>
          <p:pic>
            <p:nvPicPr>
              <p:cNvPr id="225" name="Google Shape;259;p24" descr="Google Shape;259;p24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4" y="270081"/>
                <a:ext cx="2289962" cy="1239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6" name="Google Shape;260;p24"/>
              <p:cNvSpPr txBox="1"/>
              <p:nvPr/>
            </p:nvSpPr>
            <p:spPr>
              <a:xfrm>
                <a:off x="481779" y="0"/>
                <a:ext cx="1880444" cy="451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r">
                  <a:lnSpc>
                    <a:spcPct val="115000"/>
                  </a:lnSpc>
                  <a:defRPr sz="900">
                    <a:solidFill>
                      <a:srgbClr val="666666"/>
                    </a:solidFill>
                  </a:defRPr>
                </a:lvl1pPr>
              </a:lstStyle>
              <a:p>
                <a:pPr/>
                <a:r>
                  <a:t>Credits: 2MPZ, Bilicki &amp; Jarret ‘14</a:t>
                </a:r>
              </a:p>
            </p:txBody>
          </p:sp>
          <p:sp>
            <p:nvSpPr>
              <p:cNvPr id="227" name="Google Shape;261;p24"/>
              <p:cNvSpPr txBox="1"/>
              <p:nvPr/>
            </p:nvSpPr>
            <p:spPr>
              <a:xfrm>
                <a:off x="-1" y="602635"/>
                <a:ext cx="2290088" cy="57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/>
              <a:p>
                <a:pPr algn="ctr">
                  <a:lnSpc>
                    <a:spcPct val="150000"/>
                  </a:lnSpc>
                  <a:defRPr b="1" sz="1100">
                    <a:solidFill>
                      <a:srgbClr val="FFFFFF"/>
                    </a:solidFill>
                  </a:defRPr>
                </a:pPr>
                <a:r>
                  <a:t>JB ‘21 ⊂ 2MPZ</a:t>
                </a:r>
              </a:p>
              <a:p>
                <a:pPr algn="ctr">
                  <a:defRPr b="1" sz="1100">
                    <a:solidFill>
                      <a:srgbClr val="FFFFFF"/>
                    </a:solidFill>
                  </a:defRPr>
                </a:pPr>
                <a:r>
                  <a:t>~400k galaxies</a:t>
                </a:r>
              </a:p>
            </p:txBody>
          </p:sp>
        </p:grpSp>
      </p:grpSp>
      <p:sp>
        <p:nvSpPr>
          <p:cNvPr id="230" name="Google Shape;262;p24"/>
          <p:cNvSpPr txBox="1"/>
          <p:nvPr/>
        </p:nvSpPr>
        <p:spPr>
          <a:xfrm>
            <a:off x="3010268" y="3088132"/>
            <a:ext cx="18501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666666"/>
                </a:solidFill>
              </a:defRPr>
            </a:lvl1pPr>
          </a:lstStyle>
          <a:p>
            <a:pPr/>
            <a:r>
              <a:t>JB ‘21</a:t>
            </a:r>
          </a:p>
        </p:txBody>
      </p:sp>
      <p:sp>
        <p:nvSpPr>
          <p:cNvPr id="231" name="Google Shape;263;p24"/>
          <p:cNvSpPr txBox="1"/>
          <p:nvPr/>
        </p:nvSpPr>
        <p:spPr>
          <a:xfrm>
            <a:off x="3010274" y="1724874"/>
            <a:ext cx="1849802" cy="3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100"/>
            </a:lvl1pPr>
          </a:lstStyle>
          <a:p>
            <a:pPr/>
            <a:r>
              <a:t>~8k galaxies</a:t>
            </a:r>
          </a:p>
        </p:txBody>
      </p:sp>
      <p:sp>
        <p:nvSpPr>
          <p:cNvPr id="232" name="Google Shape;264;p24"/>
          <p:cNvSpPr txBox="1"/>
          <p:nvPr/>
        </p:nvSpPr>
        <p:spPr>
          <a:xfrm>
            <a:off x="3010274" y="3069844"/>
            <a:ext cx="1849802" cy="33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100"/>
            </a:lvl1pPr>
          </a:lstStyle>
          <a:p>
            <a:pPr/>
            <a:r>
              <a:t>~400k galaxies</a:t>
            </a:r>
          </a:p>
        </p:txBody>
      </p:sp>
      <p:grpSp>
        <p:nvGrpSpPr>
          <p:cNvPr id="236" name="Google Shape;265;p24"/>
          <p:cNvGrpSpPr/>
          <p:nvPr/>
        </p:nvGrpSpPr>
        <p:grpSpPr>
          <a:xfrm>
            <a:off x="2837136" y="2391499"/>
            <a:ext cx="399915" cy="1713870"/>
            <a:chOff x="0" y="0"/>
            <a:chExt cx="399913" cy="1713869"/>
          </a:xfrm>
        </p:grpSpPr>
        <p:sp>
          <p:nvSpPr>
            <p:cNvPr id="233" name="Figure"/>
            <p:cNvSpPr/>
            <p:nvPr/>
          </p:nvSpPr>
          <p:spPr>
            <a:xfrm>
              <a:off x="0" y="0"/>
              <a:ext cx="399914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0" y="10014"/>
                  </a:moveTo>
                  <a:cubicBezTo>
                    <a:pt x="0" y="14580"/>
                    <a:pt x="6452" y="18568"/>
                    <a:pt x="15686" y="19710"/>
                  </a:cubicBezTo>
                  <a:lnTo>
                    <a:pt x="15686" y="19080"/>
                  </a:lnTo>
                  <a:lnTo>
                    <a:pt x="20915" y="20658"/>
                  </a:lnTo>
                  <a:lnTo>
                    <a:pt x="15686" y="21600"/>
                  </a:lnTo>
                  <a:lnTo>
                    <a:pt x="15686" y="20970"/>
                  </a:lnTo>
                  <a:lnTo>
                    <a:pt x="15686" y="20970"/>
                  </a:lnTo>
                  <a:cubicBezTo>
                    <a:pt x="6452" y="19828"/>
                    <a:pt x="0" y="15840"/>
                    <a:pt x="0" y="11274"/>
                  </a:cubicBezTo>
                  <a:close/>
                  <a:moveTo>
                    <a:pt x="20915" y="1260"/>
                  </a:moveTo>
                  <a:cubicBezTo>
                    <a:pt x="9875" y="1260"/>
                    <a:pt x="736" y="5369"/>
                    <a:pt x="42" y="10644"/>
                  </a:cubicBezTo>
                  <a:lnTo>
                    <a:pt x="42" y="10644"/>
                  </a:lnTo>
                  <a:cubicBezTo>
                    <a:pt x="-685" y="5124"/>
                    <a:pt x="8071" y="368"/>
                    <a:pt x="19599" y="20"/>
                  </a:cubicBezTo>
                  <a:cubicBezTo>
                    <a:pt x="20037" y="7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FFA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34" name="Figure"/>
            <p:cNvSpPr/>
            <p:nvPr/>
          </p:nvSpPr>
          <p:spPr>
            <a:xfrm>
              <a:off x="0" y="0"/>
              <a:ext cx="399914" cy="8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20915" y="2557"/>
                  </a:moveTo>
                  <a:cubicBezTo>
                    <a:pt x="9875" y="2557"/>
                    <a:pt x="736" y="10894"/>
                    <a:pt x="42" y="21600"/>
                  </a:cubicBezTo>
                  <a:lnTo>
                    <a:pt x="42" y="21600"/>
                  </a:lnTo>
                  <a:cubicBezTo>
                    <a:pt x="-685" y="10399"/>
                    <a:pt x="8071" y="746"/>
                    <a:pt x="19599" y="40"/>
                  </a:cubicBezTo>
                  <a:cubicBezTo>
                    <a:pt x="20037" y="13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35" name="Ligne"/>
            <p:cNvSpPr/>
            <p:nvPr/>
          </p:nvSpPr>
          <p:spPr>
            <a:xfrm>
              <a:off x="13" y="0"/>
              <a:ext cx="399901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014"/>
                  </a:moveTo>
                  <a:cubicBezTo>
                    <a:pt x="0" y="14580"/>
                    <a:pt x="6663" y="18568"/>
                    <a:pt x="16200" y="19710"/>
                  </a:cubicBezTo>
                  <a:lnTo>
                    <a:pt x="16200" y="19080"/>
                  </a:lnTo>
                  <a:lnTo>
                    <a:pt x="21600" y="20658"/>
                  </a:lnTo>
                  <a:lnTo>
                    <a:pt x="16200" y="21600"/>
                  </a:lnTo>
                  <a:lnTo>
                    <a:pt x="16200" y="20970"/>
                  </a:lnTo>
                  <a:lnTo>
                    <a:pt x="16200" y="20970"/>
                  </a:lnTo>
                  <a:cubicBezTo>
                    <a:pt x="6663" y="19828"/>
                    <a:pt x="0" y="15840"/>
                    <a:pt x="0" y="11274"/>
                  </a:cubicBezTo>
                  <a:lnTo>
                    <a:pt x="0" y="10014"/>
                  </a:lnTo>
                  <a:cubicBezTo>
                    <a:pt x="0" y="4483"/>
                    <a:pt x="9671" y="0"/>
                    <a:pt x="21600" y="0"/>
                  </a:cubicBezTo>
                  <a:lnTo>
                    <a:pt x="21600" y="1260"/>
                  </a:lnTo>
                  <a:cubicBezTo>
                    <a:pt x="10198" y="1260"/>
                    <a:pt x="760" y="5369"/>
                    <a:pt x="43" y="10644"/>
                  </a:cubicBezTo>
                </a:path>
              </a:pathLst>
            </a:custGeom>
            <a:noFill/>
            <a:ln w="9525" cap="flat">
              <a:solidFill>
                <a:srgbClr val="B45F0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</p:grpSp>
      <p:grpSp>
        <p:nvGrpSpPr>
          <p:cNvPr id="240" name="Google Shape;266;p24"/>
          <p:cNvGrpSpPr/>
          <p:nvPr/>
        </p:nvGrpSpPr>
        <p:grpSpPr>
          <a:xfrm>
            <a:off x="93936" y="2340699"/>
            <a:ext cx="399915" cy="1713870"/>
            <a:chOff x="0" y="0"/>
            <a:chExt cx="399913" cy="1713869"/>
          </a:xfrm>
        </p:grpSpPr>
        <p:sp>
          <p:nvSpPr>
            <p:cNvPr id="237" name="Figure"/>
            <p:cNvSpPr/>
            <p:nvPr/>
          </p:nvSpPr>
          <p:spPr>
            <a:xfrm>
              <a:off x="0" y="0"/>
              <a:ext cx="399914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0" y="10014"/>
                  </a:moveTo>
                  <a:cubicBezTo>
                    <a:pt x="0" y="14580"/>
                    <a:pt x="6452" y="18568"/>
                    <a:pt x="15686" y="19710"/>
                  </a:cubicBezTo>
                  <a:lnTo>
                    <a:pt x="15686" y="19080"/>
                  </a:lnTo>
                  <a:lnTo>
                    <a:pt x="20915" y="20658"/>
                  </a:lnTo>
                  <a:lnTo>
                    <a:pt x="15686" y="21600"/>
                  </a:lnTo>
                  <a:lnTo>
                    <a:pt x="15686" y="20970"/>
                  </a:lnTo>
                  <a:lnTo>
                    <a:pt x="15686" y="20970"/>
                  </a:lnTo>
                  <a:cubicBezTo>
                    <a:pt x="6452" y="19828"/>
                    <a:pt x="0" y="15840"/>
                    <a:pt x="0" y="11274"/>
                  </a:cubicBezTo>
                  <a:close/>
                  <a:moveTo>
                    <a:pt x="20915" y="1260"/>
                  </a:moveTo>
                  <a:cubicBezTo>
                    <a:pt x="9875" y="1260"/>
                    <a:pt x="736" y="5369"/>
                    <a:pt x="42" y="10644"/>
                  </a:cubicBezTo>
                  <a:lnTo>
                    <a:pt x="42" y="10644"/>
                  </a:lnTo>
                  <a:cubicBezTo>
                    <a:pt x="-685" y="5124"/>
                    <a:pt x="8071" y="368"/>
                    <a:pt x="19599" y="20"/>
                  </a:cubicBezTo>
                  <a:cubicBezTo>
                    <a:pt x="20037" y="7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FFA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38" name="Figure"/>
            <p:cNvSpPr/>
            <p:nvPr/>
          </p:nvSpPr>
          <p:spPr>
            <a:xfrm>
              <a:off x="0" y="0"/>
              <a:ext cx="399914" cy="8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20915" y="2557"/>
                  </a:moveTo>
                  <a:cubicBezTo>
                    <a:pt x="9875" y="2557"/>
                    <a:pt x="736" y="10894"/>
                    <a:pt x="42" y="21600"/>
                  </a:cubicBezTo>
                  <a:lnTo>
                    <a:pt x="42" y="21600"/>
                  </a:lnTo>
                  <a:cubicBezTo>
                    <a:pt x="-685" y="10399"/>
                    <a:pt x="8071" y="746"/>
                    <a:pt x="19599" y="40"/>
                  </a:cubicBezTo>
                  <a:cubicBezTo>
                    <a:pt x="20037" y="13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39" name="Ligne"/>
            <p:cNvSpPr/>
            <p:nvPr/>
          </p:nvSpPr>
          <p:spPr>
            <a:xfrm>
              <a:off x="13" y="0"/>
              <a:ext cx="399901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014"/>
                  </a:moveTo>
                  <a:cubicBezTo>
                    <a:pt x="0" y="14580"/>
                    <a:pt x="6663" y="18568"/>
                    <a:pt x="16200" y="19710"/>
                  </a:cubicBezTo>
                  <a:lnTo>
                    <a:pt x="16200" y="19080"/>
                  </a:lnTo>
                  <a:lnTo>
                    <a:pt x="21600" y="20658"/>
                  </a:lnTo>
                  <a:lnTo>
                    <a:pt x="16200" y="21600"/>
                  </a:lnTo>
                  <a:lnTo>
                    <a:pt x="16200" y="20970"/>
                  </a:lnTo>
                  <a:lnTo>
                    <a:pt x="16200" y="20970"/>
                  </a:lnTo>
                  <a:cubicBezTo>
                    <a:pt x="6663" y="19828"/>
                    <a:pt x="0" y="15840"/>
                    <a:pt x="0" y="11274"/>
                  </a:cubicBezTo>
                  <a:lnTo>
                    <a:pt x="0" y="10014"/>
                  </a:lnTo>
                  <a:cubicBezTo>
                    <a:pt x="0" y="4483"/>
                    <a:pt x="9671" y="0"/>
                    <a:pt x="21600" y="0"/>
                  </a:cubicBezTo>
                  <a:lnTo>
                    <a:pt x="21600" y="1260"/>
                  </a:lnTo>
                  <a:cubicBezTo>
                    <a:pt x="10198" y="1260"/>
                    <a:pt x="760" y="5369"/>
                    <a:pt x="43" y="10644"/>
                  </a:cubicBezTo>
                </a:path>
              </a:pathLst>
            </a:custGeom>
            <a:noFill/>
            <a:ln w="9525" cap="flat">
              <a:solidFill>
                <a:srgbClr val="B45F0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</p:grpSp>
      <p:sp>
        <p:nvSpPr>
          <p:cNvPr id="241" name="Google Shape;267;p24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2" name="Google Shape;240;p24"/>
          <p:cNvSpPr txBox="1"/>
          <p:nvPr/>
        </p:nvSpPr>
        <p:spPr>
          <a:xfrm>
            <a:off x="5093577" y="2066376"/>
            <a:ext cx="3873535" cy="31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Catalog of 400k galaxies out to </a:t>
            </a:r>
            <a:r>
              <a:rPr i="1"/>
              <a:t>d</a:t>
            </a:r>
            <a:r>
              <a:rPr baseline="-25000"/>
              <a:t>max</a:t>
            </a:r>
            <a:r>
              <a:t> =  350 Mpc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Completeness in </a:t>
            </a:r>
            <a:r>
              <a:rPr i="1"/>
              <a:t>M</a:t>
            </a:r>
            <a:r>
              <a:rPr baseline="-5999"/>
              <a:t>*</a:t>
            </a:r>
            <a:r>
              <a:t>: 50% at </a:t>
            </a:r>
            <a:r>
              <a:rPr i="1"/>
              <a:t>d</a:t>
            </a:r>
            <a:r>
              <a:rPr baseline="-25000"/>
              <a:t>max</a:t>
            </a:r>
            <a:r>
              <a:t>  (× 2 wrt 2MRS)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Distances estimated with a 50 − 50 ratio of spectroscopic and photometric measurements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Greatest granularity to date of the density of matter in the entire 350-Mpc radius volume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&gt;100 Mpc, convergence of SFR and </a:t>
            </a:r>
            <a:r>
              <a:rPr i="1"/>
              <a:t>M</a:t>
            </a:r>
            <a:r>
              <a:rPr baseline="-5999"/>
              <a:t>*</a:t>
            </a:r>
            <a:r>
              <a:t> densities towards measurements of deep-fields values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</a:p>
        </p:txBody>
      </p:sp>
      <p:sp>
        <p:nvSpPr>
          <p:cNvPr id="243" name="Google Shape;240;p24"/>
          <p:cNvSpPr txBox="1"/>
          <p:nvPr/>
        </p:nvSpPr>
        <p:spPr>
          <a:xfrm>
            <a:off x="1609795" y="1203830"/>
            <a:ext cx="6691232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50000"/>
              </a:lnSpc>
              <a:defRPr b="1" sz="1300"/>
            </a:lvl1pPr>
          </a:lstStyle>
          <a:p>
            <a:pPr/>
            <a:r>
              <a:t>Near IR flux-limited sample mapping both SFR and stellar mass over 90% of the sky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0;p24"/>
          <p:cNvSpPr txBox="1"/>
          <p:nvPr/>
        </p:nvSpPr>
        <p:spPr>
          <a:xfrm>
            <a:off x="2208955" y="1228229"/>
            <a:ext cx="5261701" cy="19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/>
            </a:pPr>
            <a:r>
              <a:t>( 2MASS Photometric </a:t>
            </a:r>
            <a:r>
              <a:rPr i="1"/>
              <a:t>z</a:t>
            </a:r>
            <a:r>
              <a:t> catalog ⋂ WISE ) ✖ HyperLEDA </a:t>
            </a:r>
            <a:r>
              <a:rPr b="0" sz="900">
                <a:solidFill>
                  <a:srgbClr val="999999"/>
                </a:solidFill>
              </a:rPr>
              <a:t>(Biteau, ApJS ‘21)</a:t>
            </a:r>
          </a:p>
        </p:txBody>
      </p:sp>
      <p:sp>
        <p:nvSpPr>
          <p:cNvPr id="246" name="Google Shape;245;p24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Mapping out stellar matter in the GZK horizon</a:t>
            </a:r>
          </a:p>
        </p:txBody>
      </p:sp>
      <p:sp>
        <p:nvSpPr>
          <p:cNvPr id="247" name="Google Shape;246;p24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48" name="Google Shape;250;p24" descr="Google Shape;25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0282" y="1954276"/>
            <a:ext cx="1849786" cy="115558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oogle Shape;251;p24"/>
          <p:cNvSpPr txBox="1"/>
          <p:nvPr/>
        </p:nvSpPr>
        <p:spPr>
          <a:xfrm>
            <a:off x="3010268" y="1600744"/>
            <a:ext cx="18501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666666"/>
                </a:solidFill>
              </a:defRPr>
            </a:lvl1pPr>
          </a:lstStyle>
          <a:p>
            <a:pPr/>
            <a:r>
              <a:t>Cosmic V-web, Pomarède+ 2017</a:t>
            </a:r>
          </a:p>
        </p:txBody>
      </p:sp>
      <p:pic>
        <p:nvPicPr>
          <p:cNvPr id="250" name="Google Shape;252;p24" descr="Google Shape;252;p24"/>
          <p:cNvPicPr>
            <a:picLocks noChangeAspect="1"/>
          </p:cNvPicPr>
          <p:nvPr/>
        </p:nvPicPr>
        <p:blipFill>
          <a:blip r:embed="rId3">
            <a:extLst/>
          </a:blip>
          <a:srcRect l="0" t="10743" r="11886" b="9263"/>
          <a:stretch>
            <a:fillRect/>
          </a:stretch>
        </p:blipFill>
        <p:spPr>
          <a:xfrm>
            <a:off x="2913347" y="3189099"/>
            <a:ext cx="1849777" cy="1586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oogle Shape;253;p24"/>
          <p:cNvGrpSpPr/>
          <p:nvPr/>
        </p:nvGrpSpPr>
        <p:grpSpPr>
          <a:xfrm>
            <a:off x="414851" y="1600750"/>
            <a:ext cx="2362224" cy="2999745"/>
            <a:chOff x="0" y="0"/>
            <a:chExt cx="2362222" cy="2999743"/>
          </a:xfrm>
        </p:grpSpPr>
        <p:grpSp>
          <p:nvGrpSpPr>
            <p:cNvPr id="254" name="Google Shape;254;p24"/>
            <p:cNvGrpSpPr/>
            <p:nvPr/>
          </p:nvGrpSpPr>
          <p:grpSpPr>
            <a:xfrm>
              <a:off x="-1" y="0"/>
              <a:ext cx="2341589" cy="1497143"/>
              <a:chOff x="0" y="0"/>
              <a:chExt cx="2341587" cy="1497142"/>
            </a:xfrm>
          </p:grpSpPr>
          <p:pic>
            <p:nvPicPr>
              <p:cNvPr id="251" name="Google Shape;255;p24" descr="Google Shape;255;p2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257195"/>
                <a:ext cx="2290474" cy="1239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2" name="Google Shape;256;p24"/>
              <p:cNvSpPr txBox="1"/>
              <p:nvPr/>
            </p:nvSpPr>
            <p:spPr>
              <a:xfrm>
                <a:off x="681492" y="-1"/>
                <a:ext cx="1660096" cy="3061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r">
                  <a:lnSpc>
                    <a:spcPct val="115000"/>
                  </a:lnSpc>
                  <a:defRPr sz="900">
                    <a:solidFill>
                      <a:srgbClr val="666666"/>
                    </a:solidFill>
                  </a:defRPr>
                </a:lvl1pPr>
              </a:lstStyle>
              <a:p>
                <a:pPr/>
                <a:r>
                  <a:t>Credits: 2MRS, Huchra+ ‘12</a:t>
                </a:r>
              </a:p>
            </p:txBody>
          </p:sp>
          <p:sp>
            <p:nvSpPr>
              <p:cNvPr id="253" name="Google Shape;257;p24"/>
              <p:cNvSpPr txBox="1"/>
              <p:nvPr/>
            </p:nvSpPr>
            <p:spPr>
              <a:xfrm>
                <a:off x="-1" y="566175"/>
                <a:ext cx="2290088" cy="556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/>
              <a:p>
                <a:pPr algn="ctr">
                  <a:lnSpc>
                    <a:spcPct val="150000"/>
                  </a:lnSpc>
                  <a:defRPr b="1" sz="1100">
                    <a:solidFill>
                      <a:srgbClr val="FFFFFF"/>
                    </a:solidFill>
                  </a:defRPr>
                </a:pPr>
                <a:r>
                  <a:t>2MRS</a:t>
                </a:r>
              </a:p>
              <a:p>
                <a:pPr algn="ctr">
                  <a:defRPr b="1" sz="1100">
                    <a:solidFill>
                      <a:srgbClr val="FFFFFF"/>
                    </a:solidFill>
                  </a:defRPr>
                </a:pPr>
                <a:r>
                  <a:t>~45k galaxies</a:t>
                </a:r>
              </a:p>
            </p:txBody>
          </p:sp>
        </p:grpSp>
        <p:grpSp>
          <p:nvGrpSpPr>
            <p:cNvPr id="258" name="Google Shape;258;p24"/>
            <p:cNvGrpSpPr/>
            <p:nvPr/>
          </p:nvGrpSpPr>
          <p:grpSpPr>
            <a:xfrm>
              <a:off x="-1" y="1489706"/>
              <a:ext cx="2362224" cy="1510038"/>
              <a:chOff x="0" y="0"/>
              <a:chExt cx="2362222" cy="1510036"/>
            </a:xfrm>
          </p:grpSpPr>
          <p:pic>
            <p:nvPicPr>
              <p:cNvPr id="255" name="Google Shape;259;p24" descr="Google Shape;259;p24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54" y="270081"/>
                <a:ext cx="2289962" cy="1239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6" name="Google Shape;260;p24"/>
              <p:cNvSpPr txBox="1"/>
              <p:nvPr/>
            </p:nvSpPr>
            <p:spPr>
              <a:xfrm>
                <a:off x="481779" y="0"/>
                <a:ext cx="1880443" cy="451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r">
                  <a:lnSpc>
                    <a:spcPct val="115000"/>
                  </a:lnSpc>
                  <a:defRPr sz="900">
                    <a:solidFill>
                      <a:srgbClr val="666666"/>
                    </a:solidFill>
                  </a:defRPr>
                </a:lvl1pPr>
              </a:lstStyle>
              <a:p>
                <a:pPr/>
                <a:r>
                  <a:t>Credits: 2MPZ, Bilicki &amp; Jarret ‘14</a:t>
                </a:r>
              </a:p>
            </p:txBody>
          </p:sp>
          <p:sp>
            <p:nvSpPr>
              <p:cNvPr id="257" name="Google Shape;261;p24"/>
              <p:cNvSpPr txBox="1"/>
              <p:nvPr/>
            </p:nvSpPr>
            <p:spPr>
              <a:xfrm>
                <a:off x="-1" y="602635"/>
                <a:ext cx="2290088" cy="572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/>
              <a:p>
                <a:pPr algn="ctr">
                  <a:lnSpc>
                    <a:spcPct val="150000"/>
                  </a:lnSpc>
                  <a:defRPr b="1" sz="1100">
                    <a:solidFill>
                      <a:srgbClr val="FFFFFF"/>
                    </a:solidFill>
                  </a:defRPr>
                </a:pPr>
                <a:r>
                  <a:t>JB ‘21 ⊂ 2MPZ</a:t>
                </a:r>
              </a:p>
              <a:p>
                <a:pPr algn="ctr">
                  <a:defRPr b="1" sz="1100">
                    <a:solidFill>
                      <a:srgbClr val="FFFFFF"/>
                    </a:solidFill>
                  </a:defRPr>
                </a:pPr>
                <a:r>
                  <a:t>~400k galaxies</a:t>
                </a:r>
              </a:p>
            </p:txBody>
          </p:sp>
        </p:grpSp>
      </p:grpSp>
      <p:sp>
        <p:nvSpPr>
          <p:cNvPr id="260" name="Google Shape;262;p24"/>
          <p:cNvSpPr txBox="1"/>
          <p:nvPr/>
        </p:nvSpPr>
        <p:spPr>
          <a:xfrm>
            <a:off x="3010268" y="3088132"/>
            <a:ext cx="18501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666666"/>
                </a:solidFill>
              </a:defRPr>
            </a:lvl1pPr>
          </a:lstStyle>
          <a:p>
            <a:pPr/>
            <a:r>
              <a:t>JB ‘21</a:t>
            </a:r>
          </a:p>
        </p:txBody>
      </p:sp>
      <p:sp>
        <p:nvSpPr>
          <p:cNvPr id="261" name="Google Shape;263;p24"/>
          <p:cNvSpPr txBox="1"/>
          <p:nvPr/>
        </p:nvSpPr>
        <p:spPr>
          <a:xfrm>
            <a:off x="3010274" y="1724874"/>
            <a:ext cx="1849802" cy="3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100"/>
            </a:lvl1pPr>
          </a:lstStyle>
          <a:p>
            <a:pPr/>
            <a:r>
              <a:t>~8k galaxies</a:t>
            </a:r>
          </a:p>
        </p:txBody>
      </p:sp>
      <p:sp>
        <p:nvSpPr>
          <p:cNvPr id="262" name="Google Shape;264;p24"/>
          <p:cNvSpPr txBox="1"/>
          <p:nvPr/>
        </p:nvSpPr>
        <p:spPr>
          <a:xfrm>
            <a:off x="3010274" y="3069844"/>
            <a:ext cx="1849802" cy="33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1100"/>
            </a:lvl1pPr>
          </a:lstStyle>
          <a:p>
            <a:pPr/>
            <a:r>
              <a:t>~400k galaxies</a:t>
            </a:r>
          </a:p>
        </p:txBody>
      </p:sp>
      <p:grpSp>
        <p:nvGrpSpPr>
          <p:cNvPr id="266" name="Google Shape;265;p24"/>
          <p:cNvGrpSpPr/>
          <p:nvPr/>
        </p:nvGrpSpPr>
        <p:grpSpPr>
          <a:xfrm>
            <a:off x="2837136" y="2391499"/>
            <a:ext cx="399915" cy="1713870"/>
            <a:chOff x="0" y="0"/>
            <a:chExt cx="399913" cy="1713869"/>
          </a:xfrm>
        </p:grpSpPr>
        <p:sp>
          <p:nvSpPr>
            <p:cNvPr id="263" name="Figure"/>
            <p:cNvSpPr/>
            <p:nvPr/>
          </p:nvSpPr>
          <p:spPr>
            <a:xfrm>
              <a:off x="-1" y="0"/>
              <a:ext cx="399915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0" y="10014"/>
                  </a:moveTo>
                  <a:cubicBezTo>
                    <a:pt x="0" y="14580"/>
                    <a:pt x="6452" y="18568"/>
                    <a:pt x="15686" y="19710"/>
                  </a:cubicBezTo>
                  <a:lnTo>
                    <a:pt x="15686" y="19080"/>
                  </a:lnTo>
                  <a:lnTo>
                    <a:pt x="20915" y="20658"/>
                  </a:lnTo>
                  <a:lnTo>
                    <a:pt x="15686" y="21600"/>
                  </a:lnTo>
                  <a:lnTo>
                    <a:pt x="15686" y="20970"/>
                  </a:lnTo>
                  <a:lnTo>
                    <a:pt x="15686" y="20970"/>
                  </a:lnTo>
                  <a:cubicBezTo>
                    <a:pt x="6452" y="19828"/>
                    <a:pt x="0" y="15840"/>
                    <a:pt x="0" y="11274"/>
                  </a:cubicBezTo>
                  <a:close/>
                  <a:moveTo>
                    <a:pt x="20915" y="1260"/>
                  </a:moveTo>
                  <a:cubicBezTo>
                    <a:pt x="9875" y="1260"/>
                    <a:pt x="736" y="5369"/>
                    <a:pt x="42" y="10644"/>
                  </a:cubicBezTo>
                  <a:lnTo>
                    <a:pt x="42" y="10644"/>
                  </a:lnTo>
                  <a:cubicBezTo>
                    <a:pt x="-685" y="5124"/>
                    <a:pt x="8071" y="368"/>
                    <a:pt x="19599" y="20"/>
                  </a:cubicBezTo>
                  <a:cubicBezTo>
                    <a:pt x="20037" y="7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FFA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64" name="Figure"/>
            <p:cNvSpPr/>
            <p:nvPr/>
          </p:nvSpPr>
          <p:spPr>
            <a:xfrm>
              <a:off x="-1" y="0"/>
              <a:ext cx="399915" cy="8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20915" y="2557"/>
                  </a:moveTo>
                  <a:cubicBezTo>
                    <a:pt x="9875" y="2557"/>
                    <a:pt x="736" y="10894"/>
                    <a:pt x="42" y="21600"/>
                  </a:cubicBezTo>
                  <a:lnTo>
                    <a:pt x="42" y="21600"/>
                  </a:lnTo>
                  <a:cubicBezTo>
                    <a:pt x="-685" y="10399"/>
                    <a:pt x="8071" y="746"/>
                    <a:pt x="19599" y="40"/>
                  </a:cubicBezTo>
                  <a:cubicBezTo>
                    <a:pt x="20037" y="13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65" name="Ligne"/>
            <p:cNvSpPr/>
            <p:nvPr/>
          </p:nvSpPr>
          <p:spPr>
            <a:xfrm>
              <a:off x="13" y="0"/>
              <a:ext cx="399901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014"/>
                  </a:moveTo>
                  <a:cubicBezTo>
                    <a:pt x="0" y="14580"/>
                    <a:pt x="6663" y="18568"/>
                    <a:pt x="16200" y="19710"/>
                  </a:cubicBezTo>
                  <a:lnTo>
                    <a:pt x="16200" y="19080"/>
                  </a:lnTo>
                  <a:lnTo>
                    <a:pt x="21600" y="20658"/>
                  </a:lnTo>
                  <a:lnTo>
                    <a:pt x="16200" y="21600"/>
                  </a:lnTo>
                  <a:lnTo>
                    <a:pt x="16200" y="20970"/>
                  </a:lnTo>
                  <a:lnTo>
                    <a:pt x="16200" y="20970"/>
                  </a:lnTo>
                  <a:cubicBezTo>
                    <a:pt x="6663" y="19828"/>
                    <a:pt x="0" y="15840"/>
                    <a:pt x="0" y="11274"/>
                  </a:cubicBezTo>
                  <a:lnTo>
                    <a:pt x="0" y="10014"/>
                  </a:lnTo>
                  <a:cubicBezTo>
                    <a:pt x="0" y="4483"/>
                    <a:pt x="9671" y="0"/>
                    <a:pt x="21600" y="0"/>
                  </a:cubicBezTo>
                  <a:lnTo>
                    <a:pt x="21600" y="1260"/>
                  </a:lnTo>
                  <a:cubicBezTo>
                    <a:pt x="10198" y="1260"/>
                    <a:pt x="760" y="5369"/>
                    <a:pt x="43" y="10644"/>
                  </a:cubicBezTo>
                </a:path>
              </a:pathLst>
            </a:custGeom>
            <a:noFill/>
            <a:ln w="9525" cap="flat">
              <a:solidFill>
                <a:srgbClr val="B45F0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</p:grpSp>
      <p:grpSp>
        <p:nvGrpSpPr>
          <p:cNvPr id="270" name="Google Shape;266;p24"/>
          <p:cNvGrpSpPr/>
          <p:nvPr/>
        </p:nvGrpSpPr>
        <p:grpSpPr>
          <a:xfrm>
            <a:off x="93936" y="2340699"/>
            <a:ext cx="399915" cy="1713870"/>
            <a:chOff x="0" y="0"/>
            <a:chExt cx="399913" cy="1713869"/>
          </a:xfrm>
        </p:grpSpPr>
        <p:sp>
          <p:nvSpPr>
            <p:cNvPr id="267" name="Figure"/>
            <p:cNvSpPr/>
            <p:nvPr/>
          </p:nvSpPr>
          <p:spPr>
            <a:xfrm>
              <a:off x="-1" y="0"/>
              <a:ext cx="399915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0" y="10014"/>
                  </a:moveTo>
                  <a:cubicBezTo>
                    <a:pt x="0" y="14580"/>
                    <a:pt x="6452" y="18568"/>
                    <a:pt x="15686" y="19710"/>
                  </a:cubicBezTo>
                  <a:lnTo>
                    <a:pt x="15686" y="19080"/>
                  </a:lnTo>
                  <a:lnTo>
                    <a:pt x="20915" y="20658"/>
                  </a:lnTo>
                  <a:lnTo>
                    <a:pt x="15686" y="21600"/>
                  </a:lnTo>
                  <a:lnTo>
                    <a:pt x="15686" y="20970"/>
                  </a:lnTo>
                  <a:lnTo>
                    <a:pt x="15686" y="20970"/>
                  </a:lnTo>
                  <a:cubicBezTo>
                    <a:pt x="6452" y="19828"/>
                    <a:pt x="0" y="15840"/>
                    <a:pt x="0" y="11274"/>
                  </a:cubicBezTo>
                  <a:close/>
                  <a:moveTo>
                    <a:pt x="20915" y="1260"/>
                  </a:moveTo>
                  <a:cubicBezTo>
                    <a:pt x="9875" y="1260"/>
                    <a:pt x="736" y="5369"/>
                    <a:pt x="42" y="10644"/>
                  </a:cubicBezTo>
                  <a:lnTo>
                    <a:pt x="42" y="10644"/>
                  </a:lnTo>
                  <a:cubicBezTo>
                    <a:pt x="-685" y="5124"/>
                    <a:pt x="8071" y="368"/>
                    <a:pt x="19599" y="20"/>
                  </a:cubicBezTo>
                  <a:cubicBezTo>
                    <a:pt x="20037" y="7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FFA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68" name="Figure"/>
            <p:cNvSpPr/>
            <p:nvPr/>
          </p:nvSpPr>
          <p:spPr>
            <a:xfrm>
              <a:off x="-1" y="0"/>
              <a:ext cx="399915" cy="8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20915" y="2557"/>
                  </a:moveTo>
                  <a:cubicBezTo>
                    <a:pt x="9875" y="2557"/>
                    <a:pt x="736" y="10894"/>
                    <a:pt x="42" y="21600"/>
                  </a:cubicBezTo>
                  <a:lnTo>
                    <a:pt x="42" y="21600"/>
                  </a:lnTo>
                  <a:cubicBezTo>
                    <a:pt x="-685" y="10399"/>
                    <a:pt x="8071" y="746"/>
                    <a:pt x="19599" y="40"/>
                  </a:cubicBezTo>
                  <a:cubicBezTo>
                    <a:pt x="20037" y="13"/>
                    <a:pt x="20476" y="0"/>
                    <a:pt x="2091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sp>
          <p:nvSpPr>
            <p:cNvPr id="269" name="Ligne"/>
            <p:cNvSpPr/>
            <p:nvPr/>
          </p:nvSpPr>
          <p:spPr>
            <a:xfrm>
              <a:off x="13" y="0"/>
              <a:ext cx="399901" cy="171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014"/>
                  </a:moveTo>
                  <a:cubicBezTo>
                    <a:pt x="0" y="14580"/>
                    <a:pt x="6663" y="18568"/>
                    <a:pt x="16200" y="19710"/>
                  </a:cubicBezTo>
                  <a:lnTo>
                    <a:pt x="16200" y="19080"/>
                  </a:lnTo>
                  <a:lnTo>
                    <a:pt x="21600" y="20658"/>
                  </a:lnTo>
                  <a:lnTo>
                    <a:pt x="16200" y="21600"/>
                  </a:lnTo>
                  <a:lnTo>
                    <a:pt x="16200" y="20970"/>
                  </a:lnTo>
                  <a:lnTo>
                    <a:pt x="16200" y="20970"/>
                  </a:lnTo>
                  <a:cubicBezTo>
                    <a:pt x="6663" y="19828"/>
                    <a:pt x="0" y="15840"/>
                    <a:pt x="0" y="11274"/>
                  </a:cubicBezTo>
                  <a:lnTo>
                    <a:pt x="0" y="10014"/>
                  </a:lnTo>
                  <a:cubicBezTo>
                    <a:pt x="0" y="4483"/>
                    <a:pt x="9671" y="0"/>
                    <a:pt x="21600" y="0"/>
                  </a:cubicBezTo>
                  <a:lnTo>
                    <a:pt x="21600" y="1260"/>
                  </a:lnTo>
                  <a:cubicBezTo>
                    <a:pt x="10198" y="1260"/>
                    <a:pt x="760" y="5369"/>
                    <a:pt x="43" y="10644"/>
                  </a:cubicBezTo>
                </a:path>
              </a:pathLst>
            </a:custGeom>
            <a:noFill/>
            <a:ln w="9525" cap="flat">
              <a:solidFill>
                <a:srgbClr val="B45F0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</p:grpSp>
      <p:sp>
        <p:nvSpPr>
          <p:cNvPr id="271" name="Google Shape;267;p24"/>
          <p:cNvSpPr txBox="1"/>
          <p:nvPr>
            <p:ph type="sldNum" sz="quarter" idx="4294967295"/>
          </p:nvPr>
        </p:nvSpPr>
        <p:spPr>
          <a:xfrm>
            <a:off x="8971788" y="4876650"/>
            <a:ext cx="172046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2" name="Google Shape;240;p24"/>
          <p:cNvSpPr txBox="1"/>
          <p:nvPr/>
        </p:nvSpPr>
        <p:spPr>
          <a:xfrm>
            <a:off x="5093577" y="2066376"/>
            <a:ext cx="3873535" cy="31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Catalog of 400k galaxies out to </a:t>
            </a:r>
            <a:r>
              <a:rPr i="1"/>
              <a:t>d</a:t>
            </a:r>
            <a:r>
              <a:rPr baseline="-25000"/>
              <a:t>max</a:t>
            </a:r>
            <a:r>
              <a:t> =  350 Mpc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Completeness in </a:t>
            </a:r>
            <a:r>
              <a:rPr i="1"/>
              <a:t>M</a:t>
            </a:r>
            <a:r>
              <a:rPr baseline="-5999"/>
              <a:t>*</a:t>
            </a:r>
            <a:r>
              <a:t>: 50% at </a:t>
            </a:r>
            <a:r>
              <a:rPr i="1"/>
              <a:t>d</a:t>
            </a:r>
            <a:r>
              <a:rPr baseline="-25000"/>
              <a:t>max</a:t>
            </a:r>
            <a:r>
              <a:t>  (× 2 wrt 2MRS)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Distances estimated with a 50 − 50 ratio of spectroscopic and photometric measurements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Greatest granularity to date of the density of matter in the entire 350-Mpc radius volume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&gt;100 Mpc, convergence of SFR and </a:t>
            </a:r>
            <a:r>
              <a:rPr i="1"/>
              <a:t>M</a:t>
            </a:r>
            <a:r>
              <a:rPr baseline="-5999"/>
              <a:t>*</a:t>
            </a:r>
            <a:r>
              <a:t> densities towards measurements of deep-fields values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</a:p>
        </p:txBody>
      </p:sp>
      <p:pic>
        <p:nvPicPr>
          <p:cNvPr id="273" name="Google Shape;151;p20" descr="Google Shape;151;p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93577" y="2068968"/>
            <a:ext cx="3873535" cy="2582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183;p22"/>
          <p:cNvGrpSpPr/>
          <p:nvPr/>
        </p:nvGrpSpPr>
        <p:grpSpPr>
          <a:xfrm>
            <a:off x="6524353" y="905832"/>
            <a:ext cx="2361734" cy="4071336"/>
            <a:chOff x="0" y="0"/>
            <a:chExt cx="2361732" cy="4071334"/>
          </a:xfrm>
        </p:grpSpPr>
        <p:grpSp>
          <p:nvGrpSpPr>
            <p:cNvPr id="278" name="Google Shape;184;p22"/>
            <p:cNvGrpSpPr/>
            <p:nvPr/>
          </p:nvGrpSpPr>
          <p:grpSpPr>
            <a:xfrm>
              <a:off x="0" y="0"/>
              <a:ext cx="2361733" cy="4071335"/>
              <a:chOff x="0" y="0"/>
              <a:chExt cx="2361732" cy="4071334"/>
            </a:xfrm>
          </p:grpSpPr>
          <p:pic>
            <p:nvPicPr>
              <p:cNvPr id="275" name="Google Shape;185;p22" descr="Google Shape;185;p2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361733" cy="4071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6" name="Google Shape;186;p22"/>
              <p:cNvSpPr/>
              <p:nvPr/>
            </p:nvSpPr>
            <p:spPr>
              <a:xfrm>
                <a:off x="1036786" y="2634961"/>
                <a:ext cx="514755" cy="514755"/>
              </a:xfrm>
              <a:prstGeom prst="ellipse">
                <a:avLst/>
              </a:prstGeom>
              <a:solidFill>
                <a:srgbClr val="E4EEE1">
                  <a:alpha val="50000"/>
                </a:srgbClr>
              </a:solidFill>
              <a:ln w="9525" cap="flat">
                <a:solidFill>
                  <a:srgbClr val="2CA02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7" name="Google Shape;187;p22"/>
              <p:cNvSpPr/>
              <p:nvPr/>
            </p:nvSpPr>
            <p:spPr>
              <a:xfrm>
                <a:off x="1036786" y="732010"/>
                <a:ext cx="514755" cy="514755"/>
              </a:xfrm>
              <a:prstGeom prst="ellipse">
                <a:avLst/>
              </a:prstGeom>
              <a:solidFill>
                <a:srgbClr val="E4EEE1">
                  <a:alpha val="50000"/>
                </a:srgbClr>
              </a:solidFill>
              <a:ln w="9525" cap="flat">
                <a:solidFill>
                  <a:srgbClr val="2CA02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</a:p>
            </p:txBody>
          </p:sp>
        </p:grpSp>
        <p:sp>
          <p:nvSpPr>
            <p:cNvPr id="279" name="Google Shape;188;p22"/>
            <p:cNvSpPr txBox="1"/>
            <p:nvPr/>
          </p:nvSpPr>
          <p:spPr>
            <a:xfrm>
              <a:off x="384162" y="3266447"/>
              <a:ext cx="1768723" cy="306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lnSpc>
                  <a:spcPct val="115000"/>
                </a:lnSpc>
                <a:defRPr sz="900">
                  <a:solidFill>
                    <a:srgbClr val="999999"/>
                  </a:solidFill>
                </a:defRPr>
              </a:lvl1pPr>
            </a:lstStyle>
            <a:p>
              <a:pPr/>
              <a:r>
                <a:t>McCall ‘14</a:t>
              </a:r>
            </a:p>
          </p:txBody>
        </p:sp>
      </p:grpSp>
      <p:sp>
        <p:nvSpPr>
          <p:cNvPr id="281" name="Google Shape;189;p22"/>
          <p:cNvSpPr/>
          <p:nvPr/>
        </p:nvSpPr>
        <p:spPr>
          <a:xfrm flipH="1" flipV="1">
            <a:off x="414908" y="824230"/>
            <a:ext cx="8350200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82" name="Google Shape;190;p22" descr="Google Shape;190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191" y="914400"/>
            <a:ext cx="4341602" cy="390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Google Shape;191;p22"/>
          <p:cNvSpPr txBox="1"/>
          <p:nvPr/>
        </p:nvSpPr>
        <p:spPr>
          <a:xfrm rot="16200000">
            <a:off x="-1587861" y="2734160"/>
            <a:ext cx="3860401" cy="33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50000"/>
              </a:lnSpc>
              <a:defRPr b="1" sz="1100"/>
            </a:lvl1pPr>
          </a:lstStyle>
          <a:p>
            <a:pPr/>
            <a:r>
              <a:t>200 Mpc</a:t>
            </a:r>
          </a:p>
        </p:txBody>
      </p:sp>
      <p:sp>
        <p:nvSpPr>
          <p:cNvPr id="284" name="Google Shape;192;p22"/>
          <p:cNvSpPr txBox="1"/>
          <p:nvPr/>
        </p:nvSpPr>
        <p:spPr>
          <a:xfrm>
            <a:off x="322324" y="4684350"/>
            <a:ext cx="4627202" cy="30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00">
                <a:solidFill>
                  <a:srgbClr val="999999"/>
                </a:solidFill>
              </a:defRPr>
            </a:lvl1pPr>
          </a:lstStyle>
          <a:p>
            <a:pPr/>
            <a:r>
              <a:t>Credit: Hackstein+ 2018 (Cosmic V-web constrained sim. / CLUES)</a:t>
            </a:r>
          </a:p>
        </p:txBody>
      </p:sp>
      <p:sp>
        <p:nvSpPr>
          <p:cNvPr id="285" name="Google Shape;194;p22"/>
          <p:cNvSpPr txBox="1"/>
          <p:nvPr/>
        </p:nvSpPr>
        <p:spPr>
          <a:xfrm>
            <a:off x="4295248" y="2811919"/>
            <a:ext cx="2196901" cy="42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defRPr b="1" sz="1200">
                <a:solidFill>
                  <a:srgbClr val="1F497D"/>
                </a:solidFill>
              </a:defRPr>
            </a:pPr>
            <a:r>
              <a:t>Void: </a:t>
            </a:r>
            <a:r>
              <a:rPr i="1"/>
              <a:t>B</a:t>
            </a:r>
            <a:r>
              <a:t> &lt; 10 pG</a:t>
            </a:r>
          </a:p>
          <a:p>
            <a:pPr algn="r">
              <a:defRPr sz="900">
                <a:solidFill>
                  <a:srgbClr val="999999"/>
                </a:solidFill>
              </a:defRPr>
            </a:pPr>
            <a:r>
              <a:t>Jedamzik &amp; Saveliev ‘19,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Vazza+ ‘17</a:t>
            </a:r>
          </a:p>
        </p:txBody>
      </p:sp>
      <p:sp>
        <p:nvSpPr>
          <p:cNvPr id="286" name="Google Shape;195;p22"/>
          <p:cNvSpPr txBox="1"/>
          <p:nvPr/>
        </p:nvSpPr>
        <p:spPr>
          <a:xfrm>
            <a:off x="4544765" y="2205035"/>
            <a:ext cx="1960801" cy="355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15000"/>
              </a:lnSpc>
              <a:defRPr b="1" sz="1200">
                <a:solidFill>
                  <a:srgbClr val="2CA02C"/>
                </a:solidFill>
              </a:defRPr>
            </a:pPr>
            <a:r>
              <a:t>Sheet: </a:t>
            </a:r>
            <a:r>
              <a:rPr i="1"/>
              <a:t>B?</a:t>
            </a:r>
          </a:p>
        </p:txBody>
      </p:sp>
      <p:sp>
        <p:nvSpPr>
          <p:cNvPr id="287" name="Google Shape;196;p22"/>
          <p:cNvSpPr txBox="1"/>
          <p:nvPr/>
        </p:nvSpPr>
        <p:spPr>
          <a:xfrm>
            <a:off x="3923800" y="1333999"/>
            <a:ext cx="2609101" cy="800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ct val="115000"/>
              </a:lnSpc>
              <a:defRPr b="1" sz="1200">
                <a:solidFill>
                  <a:srgbClr val="BF9000"/>
                </a:solidFill>
              </a:defRPr>
            </a:pPr>
            <a:r>
              <a:t>Filament: </a:t>
            </a:r>
            <a:r>
              <a:rPr i="1"/>
              <a:t>B</a:t>
            </a:r>
            <a:r>
              <a:t> ~ 10-100 nG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Radio and X- ray stacking of galaxy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filaments, Vernstrom+ ‘21, 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Faraday rotation, Carretti+ ‘22</a:t>
            </a:r>
          </a:p>
        </p:txBody>
      </p:sp>
      <p:sp>
        <p:nvSpPr>
          <p:cNvPr id="288" name="Google Shape;197;p22"/>
          <p:cNvSpPr txBox="1"/>
          <p:nvPr/>
        </p:nvSpPr>
        <p:spPr>
          <a:xfrm>
            <a:off x="4651450" y="975349"/>
            <a:ext cx="1872901" cy="48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b="1" sz="1200">
                <a:solidFill>
                  <a:srgbClr val="DC2300"/>
                </a:solidFill>
              </a:defRPr>
            </a:pPr>
            <a:r>
              <a:t>Cluster: </a:t>
            </a:r>
            <a:r>
              <a:rPr i="1"/>
              <a:t>B</a:t>
            </a:r>
            <a:r>
              <a:t> ~ 1-10 µG</a:t>
            </a:r>
          </a:p>
          <a:p>
            <a:pPr algn="r">
              <a:lnSpc>
                <a:spcPct val="115000"/>
              </a:lnSpc>
              <a:defRPr sz="900">
                <a:solidFill>
                  <a:srgbClr val="999999"/>
                </a:solidFill>
              </a:defRPr>
            </a:pPr>
            <a:r>
              <a:t>e.g. Bonafede+ ‘10</a:t>
            </a:r>
          </a:p>
        </p:txBody>
      </p:sp>
      <p:sp>
        <p:nvSpPr>
          <p:cNvPr id="289" name="Google Shape;198;p22"/>
          <p:cNvSpPr/>
          <p:nvPr/>
        </p:nvSpPr>
        <p:spPr>
          <a:xfrm>
            <a:off x="6491947" y="2382867"/>
            <a:ext cx="705800" cy="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21600"/>
                </a:ln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19050">
            <a:solidFill>
              <a:srgbClr val="2CA02C"/>
            </a:solidFill>
            <a:tail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0" name="Google Shape;199;p22"/>
          <p:cNvSpPr/>
          <p:nvPr/>
        </p:nvSpPr>
        <p:spPr>
          <a:xfrm flipH="1">
            <a:off x="2413349" y="1151037"/>
            <a:ext cx="2464501" cy="32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551" y="0"/>
                </a:lnTo>
                <a:lnTo>
                  <a:pt x="1955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DC23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1" name="Google Shape;200;p22"/>
          <p:cNvSpPr txBox="1"/>
          <p:nvPr/>
        </p:nvSpPr>
        <p:spPr>
          <a:xfrm>
            <a:off x="4764522" y="3306474"/>
            <a:ext cx="1872901" cy="181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b="1" sz="1200">
                <a:solidFill>
                  <a:srgbClr val="2CA02C"/>
                </a:solidFill>
              </a:defRPr>
            </a:pPr>
            <a:r>
              <a:t>Our location: </a:t>
            </a:r>
          </a:p>
          <a:p>
            <a:pPr>
              <a:lnSpc>
                <a:spcPct val="115000"/>
              </a:lnSpc>
              <a:defRPr b="1" sz="1200">
                <a:solidFill>
                  <a:srgbClr val="2CA02C"/>
                </a:solidFill>
              </a:defRPr>
            </a:pPr>
            <a:r>
              <a:t>The Local Sheet</a:t>
            </a:r>
          </a:p>
          <a:p>
            <a:pPr>
              <a:lnSpc>
                <a:spcPct val="115000"/>
              </a:lnSpc>
              <a:defRPr i="1" sz="1100"/>
            </a:pPr>
            <a:r>
              <a:t>Assume warm-hot plasma with properties similar to those of clusters</a:t>
            </a:r>
          </a:p>
          <a:p>
            <a:pPr>
              <a:lnSpc>
                <a:spcPct val="115000"/>
              </a:lnSpc>
              <a:defRPr i="1" sz="1100"/>
            </a:pPr>
            <a:r>
              <a:t>turbulent B field filling the Local Group with λ ~ λ</a:t>
            </a:r>
            <a:r>
              <a:rPr baseline="-25000"/>
              <a:t>clusters</a:t>
            </a:r>
            <a:r>
              <a:t> and B</a:t>
            </a:r>
            <a:r>
              <a:rPr baseline="-25000"/>
              <a:t>rms</a:t>
            </a:r>
            <a:r>
              <a:t> to be determined</a:t>
            </a:r>
          </a:p>
        </p:txBody>
      </p:sp>
      <p:sp>
        <p:nvSpPr>
          <p:cNvPr id="292" name="Google Shape;201;p22"/>
          <p:cNvSpPr/>
          <p:nvPr/>
        </p:nvSpPr>
        <p:spPr>
          <a:xfrm flipH="1">
            <a:off x="1840450" y="1531600"/>
            <a:ext cx="2805301" cy="22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575" y="0"/>
                </a:lnTo>
                <a:lnTo>
                  <a:pt x="14575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BF9000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3" name="Google Shape;202;p22"/>
          <p:cNvSpPr/>
          <p:nvPr/>
        </p:nvSpPr>
        <p:spPr>
          <a:xfrm flipH="1">
            <a:off x="2420874" y="2427461"/>
            <a:ext cx="3180413" cy="454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8736" y="0"/>
                </a:lnTo>
                <a:lnTo>
                  <a:pt x="18736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2CA02C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4" name="Google Shape;203;p22"/>
          <p:cNvSpPr/>
          <p:nvPr/>
        </p:nvSpPr>
        <p:spPr>
          <a:xfrm flipH="1">
            <a:off x="2731482" y="3071805"/>
            <a:ext cx="2347980" cy="2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3604" y="21600"/>
                </a:lnTo>
                <a:lnTo>
                  <a:pt x="13604" y="0"/>
                </a:lnTo>
                <a:lnTo>
                  <a:pt x="21600" y="0"/>
                </a:lnTo>
              </a:path>
            </a:pathLst>
          </a:custGeom>
          <a:ln w="19050">
            <a:solidFill>
              <a:srgbClr val="1F497D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5" name="Google Shape;204;p22"/>
          <p:cNvSpPr/>
          <p:nvPr/>
        </p:nvSpPr>
        <p:spPr>
          <a:xfrm flipH="1" rot="16200000">
            <a:off x="6529041" y="2547482"/>
            <a:ext cx="1925100" cy="644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2CA02C"/>
            </a:solidFill>
            <a:tail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6" name="Google Shape;205;p22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Magnetic fields</a:t>
            </a:r>
          </a:p>
        </p:txBody>
      </p:sp>
      <p:sp>
        <p:nvSpPr>
          <p:cNvPr id="297" name="Google Shape;206;p22"/>
          <p:cNvSpPr/>
          <p:nvPr/>
        </p:nvSpPr>
        <p:spPr>
          <a:xfrm>
            <a:off x="319924" y="941832"/>
            <a:ext cx="2401" cy="3822301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8" name="Google Shape;207;p22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9" name="Google Shape;198;p22"/>
          <p:cNvSpPr/>
          <p:nvPr/>
        </p:nvSpPr>
        <p:spPr>
          <a:xfrm>
            <a:off x="7153410" y="1913018"/>
            <a:ext cx="705800" cy="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21600"/>
                </a:ln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19050">
            <a:solidFill>
              <a:srgbClr val="2CA02C"/>
            </a:solidFill>
            <a:tailEnd type="oval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212;p23"/>
          <p:cNvGrpSpPr/>
          <p:nvPr/>
        </p:nvGrpSpPr>
        <p:grpSpPr>
          <a:xfrm>
            <a:off x="2879274" y="3950208"/>
            <a:ext cx="5809919" cy="924569"/>
            <a:chOff x="0" y="0"/>
            <a:chExt cx="5809917" cy="924567"/>
          </a:xfrm>
        </p:grpSpPr>
        <p:grpSp>
          <p:nvGrpSpPr>
            <p:cNvPr id="308" name="Google Shape;213;p23"/>
            <p:cNvGrpSpPr/>
            <p:nvPr/>
          </p:nvGrpSpPr>
          <p:grpSpPr>
            <a:xfrm>
              <a:off x="2049350" y="0"/>
              <a:ext cx="3760567" cy="924568"/>
              <a:chOff x="0" y="0"/>
              <a:chExt cx="3760566" cy="924567"/>
            </a:xfrm>
          </p:grpSpPr>
          <p:grpSp>
            <p:nvGrpSpPr>
              <p:cNvPr id="303" name="Google Shape;214;p23"/>
              <p:cNvGrpSpPr/>
              <p:nvPr/>
            </p:nvGrpSpPr>
            <p:grpSpPr>
              <a:xfrm>
                <a:off x="114938" y="25770"/>
                <a:ext cx="3623865" cy="447420"/>
                <a:chOff x="0" y="0"/>
                <a:chExt cx="3623864" cy="447418"/>
              </a:xfrm>
            </p:grpSpPr>
            <p:pic>
              <p:nvPicPr>
                <p:cNvPr id="301" name="Google Shape;215;p23" descr="Google Shape;215;p23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48397" r="0" b="0"/>
                <a:stretch>
                  <a:fillRect/>
                </a:stretch>
              </p:blipFill>
              <p:spPr>
                <a:xfrm>
                  <a:off x="0" y="2472"/>
                  <a:ext cx="3623865" cy="4449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2" name="Google Shape;216;p23" descr="Google Shape;216;p23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0" r="93879" b="60505"/>
                <a:stretch>
                  <a:fillRect/>
                </a:stretch>
              </p:blipFill>
              <p:spPr>
                <a:xfrm>
                  <a:off x="-1" y="0"/>
                  <a:ext cx="221817" cy="340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06" name="Google Shape;217;p23"/>
              <p:cNvGrpSpPr/>
              <p:nvPr/>
            </p:nvGrpSpPr>
            <p:grpSpPr>
              <a:xfrm>
                <a:off x="114938" y="469108"/>
                <a:ext cx="3623865" cy="444947"/>
                <a:chOff x="0" y="0"/>
                <a:chExt cx="3623864" cy="444946"/>
              </a:xfrm>
            </p:grpSpPr>
            <p:pic>
              <p:nvPicPr>
                <p:cNvPr id="304" name="Google Shape;218;p23" descr="Google Shape;218;p23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49806" r="0" b="0"/>
                <a:stretch>
                  <a:fillRect/>
                </a:stretch>
              </p:blipFill>
              <p:spPr>
                <a:xfrm>
                  <a:off x="0" y="-1"/>
                  <a:ext cx="3623865" cy="4449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5" name="Google Shape;219;p23" descr="Google Shape;219;p23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93879" b="61584"/>
                <a:stretch>
                  <a:fillRect/>
                </a:stretch>
              </p:blipFill>
              <p:spPr>
                <a:xfrm>
                  <a:off x="-1" y="1"/>
                  <a:ext cx="221817" cy="340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07" name="Google Shape;220;p23"/>
              <p:cNvSpPr/>
              <p:nvPr/>
            </p:nvSpPr>
            <p:spPr>
              <a:xfrm>
                <a:off x="0" y="0"/>
                <a:ext cx="3760567" cy="924568"/>
              </a:xfrm>
              <a:prstGeom prst="rect">
                <a:avLst/>
              </a:prstGeom>
              <a:noFill/>
              <a:ln w="19050" cap="flat">
                <a:solidFill>
                  <a:srgbClr val="2CA02C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</a:p>
            </p:txBody>
          </p:sp>
        </p:grpSp>
        <p:sp>
          <p:nvSpPr>
            <p:cNvPr id="309" name="Google Shape;221;p23"/>
            <p:cNvSpPr/>
            <p:nvPr/>
          </p:nvSpPr>
          <p:spPr>
            <a:xfrm>
              <a:off x="-1" y="288653"/>
              <a:ext cx="2041201" cy="1"/>
            </a:xfrm>
            <a:prstGeom prst="line">
              <a:avLst/>
            </a:prstGeom>
            <a:noFill/>
            <a:ln w="19050" cap="flat">
              <a:solidFill>
                <a:srgbClr val="2CA02C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1" name="Google Shape;222;p23"/>
          <p:cNvSpPr txBox="1"/>
          <p:nvPr/>
        </p:nvSpPr>
        <p:spPr>
          <a:xfrm>
            <a:off x="411474" y="1005850"/>
            <a:ext cx="4396319" cy="4006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>
                <a:solidFill>
                  <a:srgbClr val="DC2300"/>
                </a:solidFill>
              </a:defRPr>
            </a:pPr>
            <a:r>
              <a:t>Galaxy clusters: </a:t>
            </a:r>
            <a:r>
              <a:rPr i="1"/>
              <a:t>B</a:t>
            </a:r>
            <a:r>
              <a:t> ~ 1-10 µG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rPr b="1"/>
              <a:t> </a:t>
            </a:r>
            <a:r>
              <a:t>Calorimeters for UHE nuclei </a:t>
            </a:r>
            <a:r>
              <a:rPr sz="900">
                <a:solidFill>
                  <a:srgbClr val="666666"/>
                </a:solidFill>
              </a:rPr>
              <a:t>(Dolag+ 09, Kotera+09, Harari+16, Fang &amp; Murase 18, Condorelli+, ApJ ‘23)</a:t>
            </a:r>
            <a:r>
              <a:t> </a:t>
            </a:r>
          </a:p>
          <a:p>
            <a:pPr marL="91439" indent="-173989">
              <a:lnSpc>
                <a:spcPct val="200000"/>
              </a:lnSpc>
              <a:buClr>
                <a:srgbClr val="000000"/>
              </a:buClr>
              <a:buSzPts val="1300"/>
              <a:buFont typeface="Arial"/>
              <a:buChar char="➔"/>
              <a:defRPr b="1" sz="1300"/>
            </a:pPr>
            <a:r>
              <a:t> </a:t>
            </a:r>
            <a:r>
              <a:t>Turn OFF</a:t>
            </a:r>
            <a:r>
              <a:rPr b="0"/>
              <a:t> bright X-ray clusters (</a:t>
            </a:r>
            <a:r>
              <a:rPr strike="sngStrike"/>
              <a:t>Virgo</a:t>
            </a:r>
            <a:r>
              <a:rPr b="0"/>
              <a:t>, </a:t>
            </a:r>
            <a:r>
              <a:rPr strike="sngStrike"/>
              <a:t>Perseus</a:t>
            </a:r>
            <a:r>
              <a:rPr b="0"/>
              <a:t>, </a:t>
            </a:r>
            <a:r>
              <a:rPr b="0" strike="sngStrike"/>
              <a:t>Coma</a:t>
            </a:r>
            <a:r>
              <a:rPr b="0"/>
              <a:t>)</a:t>
            </a:r>
          </a:p>
          <a:p>
            <a:pPr>
              <a:lnSpc>
                <a:spcPct val="150000"/>
              </a:lnSpc>
              <a:defRPr b="1" sz="1300">
                <a:solidFill>
                  <a:srgbClr val="BF9000"/>
                </a:solidFill>
              </a:defRPr>
            </a:pPr>
            <a:r>
              <a:t>Galaxy filaments: </a:t>
            </a:r>
            <a:r>
              <a:rPr i="1"/>
              <a:t>B</a:t>
            </a:r>
            <a:r>
              <a:t> ~ 10-100 nG 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b="1" sz="1300"/>
            </a:pPr>
            <a:r>
              <a:t> </a:t>
            </a:r>
            <a:r>
              <a:t>Transparent</a:t>
            </a:r>
            <a:r>
              <a:rPr b="0"/>
              <a:t> to UHE nuclei </a:t>
            </a:r>
            <a:r>
              <a:rPr b="0" sz="900">
                <a:solidFill>
                  <a:srgbClr val="666666"/>
                </a:solidFill>
              </a:rPr>
              <a:t>(Condorelli+, ApJ ‘23)</a:t>
            </a:r>
            <a:r>
              <a:rPr b="0"/>
              <a:t> </a:t>
            </a:r>
          </a:p>
          <a:p>
            <a:pPr marL="91439" indent="-173989">
              <a:lnSpc>
                <a:spcPct val="20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</a:t>
            </a:r>
            <a:r>
              <a:t>No need for specific treatment</a:t>
            </a:r>
          </a:p>
          <a:p>
            <a:pPr>
              <a:lnSpc>
                <a:spcPct val="150000"/>
              </a:lnSpc>
              <a:defRPr b="1" sz="1300">
                <a:solidFill>
                  <a:schemeClr val="accent2">
                    <a:lumOff val="21764"/>
                  </a:schemeClr>
                </a:solidFill>
              </a:defRPr>
            </a:pPr>
            <a:r>
              <a:t>Voids: </a:t>
            </a:r>
            <a:r>
              <a:rPr i="1"/>
              <a:t>B</a:t>
            </a:r>
            <a:r>
              <a:t> &lt; 10 pG</a:t>
            </a:r>
            <a:endParaRPr>
              <a:solidFill>
                <a:srgbClr val="DC2300"/>
              </a:solidFill>
            </a:endParaRP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rPr b="1">
                <a:solidFill>
                  <a:srgbClr val="DC2300"/>
                </a:solidFill>
              </a:rPr>
              <a:t> </a:t>
            </a:r>
            <a:r>
              <a:t>Too low to have a sizeable impact on UHECRs within GZK horizon</a:t>
            </a:r>
            <a:endParaRPr sz="900">
              <a:solidFill>
                <a:srgbClr val="666666"/>
              </a:solidFill>
            </a:endParaRPr>
          </a:p>
          <a:p>
            <a:pPr/>
            <a:endParaRPr sz="800">
              <a:solidFill>
                <a:srgbClr val="666666"/>
              </a:solidFill>
            </a:endParaRPr>
          </a:p>
          <a:p>
            <a:pPr>
              <a:lnSpc>
                <a:spcPct val="150000"/>
              </a:lnSpc>
              <a:defRPr b="1" sz="1300">
                <a:solidFill>
                  <a:srgbClr val="2CA02C"/>
                </a:solidFill>
              </a:defRPr>
            </a:pPr>
            <a:r>
              <a:t>The Local Sheet: </a:t>
            </a:r>
            <a:r>
              <a:rPr i="1"/>
              <a:t>B ~ B</a:t>
            </a:r>
            <a:r>
              <a:rPr baseline="-25000" i="1"/>
              <a:t>filaments</a:t>
            </a:r>
            <a:r>
              <a:rPr i="1"/>
              <a:t>?</a:t>
            </a:r>
            <a:endParaRPr i="1"/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b="1" sz="1300"/>
            </a:pPr>
            <a:r>
              <a:rPr i="1"/>
              <a:t> </a:t>
            </a:r>
            <a:r>
              <a:t>Translucent</a:t>
            </a:r>
            <a:r>
              <a:rPr b="0"/>
              <a:t>, w/ angular spread</a:t>
            </a:r>
            <a:r>
              <a:t> </a:t>
            </a:r>
            <a:r>
              <a:rPr i="1"/>
              <a:t>θ</a:t>
            </a:r>
            <a:r>
              <a:rPr baseline="-25000"/>
              <a:t>obs, UHECR</a:t>
            </a:r>
            <a:r>
              <a:t> ~ Δ</a:t>
            </a:r>
            <a:r>
              <a:rPr i="1"/>
              <a:t>θ</a:t>
            </a:r>
            <a:r>
              <a:rPr baseline="-25000"/>
              <a:t>Local Sheet</a:t>
            </a:r>
            <a:endParaRPr baseline="-25000"/>
          </a:p>
          <a:p>
            <a:pPr marL="91439" indent="-173989">
              <a:lnSpc>
                <a:spcPct val="200000"/>
              </a:lnSpc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rPr b="1" baseline="-25000"/>
              <a:t> </a:t>
            </a:r>
            <a:r>
              <a:t>Time spread → </a:t>
            </a:r>
            <a:r>
              <a:rPr b="1" i="1"/>
              <a:t>d</a:t>
            </a:r>
            <a:r>
              <a:rPr b="1" baseline="-25000"/>
              <a:t>min</a:t>
            </a:r>
            <a:r>
              <a:rPr b="1"/>
              <a:t> = extent of </a:t>
            </a:r>
            <a:r>
              <a:rPr b="1" i="1"/>
              <a:t>B</a:t>
            </a:r>
            <a:r>
              <a:rPr b="1" baseline="-25000"/>
              <a:t>Local Sheet</a:t>
            </a:r>
            <a:r>
              <a:rPr b="1"/>
              <a:t>  ~ few Mpc</a:t>
            </a:r>
          </a:p>
        </p:txBody>
      </p:sp>
      <p:sp>
        <p:nvSpPr>
          <p:cNvPr id="312" name="Google Shape;223;p23"/>
          <p:cNvSpPr/>
          <p:nvPr/>
        </p:nvSpPr>
        <p:spPr>
          <a:xfrm flipH="1" flipV="1">
            <a:off x="414847" y="825362"/>
            <a:ext cx="8347501" cy="1"/>
          </a:xfrm>
          <a:prstGeom prst="line">
            <a:avLst/>
          </a:prstGeom>
          <a:ln w="183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25;p23"/>
          <p:cNvSpPr txBox="1"/>
          <p:nvPr/>
        </p:nvSpPr>
        <p:spPr>
          <a:xfrm>
            <a:off x="350474" y="346775"/>
            <a:ext cx="8420101" cy="40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>
            <a:spAutoFit/>
          </a:bodyPr>
          <a:lstStyle>
            <a:lvl1pPr>
              <a:defRPr b="1" sz="2200"/>
            </a:lvl1pPr>
          </a:lstStyle>
          <a:p>
            <a:pPr/>
            <a:r>
              <a:t>Magnetic fields</a:t>
            </a:r>
          </a:p>
        </p:txBody>
      </p:sp>
      <p:sp>
        <p:nvSpPr>
          <p:cNvPr id="314" name="Google Shape;226;p23"/>
          <p:cNvSpPr txBox="1"/>
          <p:nvPr/>
        </p:nvSpPr>
        <p:spPr>
          <a:xfrm>
            <a:off x="5037849" y="3017520"/>
            <a:ext cx="3724501" cy="98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defRPr b="1" sz="1300"/>
            </a:pPr>
            <a:r>
              <a:t>The Milky Way </a:t>
            </a:r>
            <a:r>
              <a:rPr b="0" sz="900">
                <a:solidFill>
                  <a:srgbClr val="666666"/>
                </a:solidFill>
              </a:rPr>
              <a:t>(Jansson &amp; Farrar ‘12)</a:t>
            </a:r>
          </a:p>
          <a:p>
            <a:pPr marL="91439" indent="-173989">
              <a:lnSpc>
                <a:spcPct val="150000"/>
              </a:lnSpc>
              <a:buClr>
                <a:srgbClr val="000000"/>
              </a:buClr>
              <a:buSzPts val="1300"/>
              <a:buFont typeface="Arial"/>
              <a:buChar char="➔"/>
              <a:defRPr b="1" sz="1300"/>
            </a:pPr>
            <a:r>
              <a:t> </a:t>
            </a:r>
            <a:r>
              <a:t>Δ</a:t>
            </a:r>
            <a:r>
              <a:rPr i="1"/>
              <a:t>τ</a:t>
            </a:r>
            <a:r>
              <a:rPr baseline="-25000"/>
              <a:t>MW</a:t>
            </a:r>
            <a:r>
              <a:rPr b="0"/>
              <a:t> « </a:t>
            </a:r>
            <a:r>
              <a:t>Δ</a:t>
            </a:r>
            <a:r>
              <a:rPr i="1"/>
              <a:t>τ</a:t>
            </a:r>
            <a:r>
              <a:rPr baseline="-25000"/>
              <a:t>Local Sheet</a:t>
            </a:r>
            <a:r>
              <a:rPr b="0"/>
              <a:t>, </a:t>
            </a:r>
            <a:r>
              <a:t>Δ</a:t>
            </a:r>
            <a:r>
              <a:rPr i="1"/>
              <a:t>θ</a:t>
            </a:r>
            <a:r>
              <a:rPr baseline="-25000"/>
              <a:t>MW</a:t>
            </a:r>
            <a:r>
              <a:rPr b="0"/>
              <a:t> accounted for</a:t>
            </a:r>
          </a:p>
          <a:p>
            <a:pPr marL="91439" indent="-173989">
              <a:buClr>
                <a:srgbClr val="000000"/>
              </a:buClr>
              <a:buSzPts val="1300"/>
              <a:buFont typeface="Arial"/>
              <a:buChar char="➔"/>
              <a:defRPr sz="1300"/>
            </a:pPr>
            <a:r>
              <a:t> </a:t>
            </a:r>
            <a:r>
              <a:t>Test of coherent deflections with 1 model</a:t>
            </a:r>
          </a:p>
        </p:txBody>
      </p:sp>
      <p:grpSp>
        <p:nvGrpSpPr>
          <p:cNvPr id="320" name="Google Shape;227;p23"/>
          <p:cNvGrpSpPr/>
          <p:nvPr/>
        </p:nvGrpSpPr>
        <p:grpSpPr>
          <a:xfrm>
            <a:off x="4825324" y="905824"/>
            <a:ext cx="4285175" cy="1859275"/>
            <a:chOff x="0" y="0"/>
            <a:chExt cx="4285174" cy="1859274"/>
          </a:xfrm>
        </p:grpSpPr>
        <p:pic>
          <p:nvPicPr>
            <p:cNvPr id="315" name="Google Shape;228;p23" descr="Google Shape;228;p23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48557" r="0" b="0"/>
            <a:stretch>
              <a:fillRect/>
            </a:stretch>
          </p:blipFill>
          <p:spPr>
            <a:xfrm>
              <a:off x="0" y="134926"/>
              <a:ext cx="4285175" cy="171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Google Shape;229;p23"/>
            <p:cNvSpPr/>
            <p:nvPr/>
          </p:nvSpPr>
          <p:spPr>
            <a:xfrm>
              <a:off x="2366150" y="281775"/>
              <a:ext cx="1497601" cy="237902"/>
            </a:xfrm>
            <a:prstGeom prst="rect">
              <a:avLst/>
            </a:prstGeom>
            <a:noFill/>
            <a:ln w="9525" cap="flat">
              <a:solidFill>
                <a:srgbClr val="BF9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BF9000"/>
                  </a:solidFill>
                </a:defRPr>
              </a:pPr>
            </a:p>
          </p:txBody>
        </p:sp>
        <p:sp>
          <p:nvSpPr>
            <p:cNvPr id="317" name="Google Shape;230;p23"/>
            <p:cNvSpPr/>
            <p:nvPr/>
          </p:nvSpPr>
          <p:spPr>
            <a:xfrm>
              <a:off x="2366150" y="1051150"/>
              <a:ext cx="1497601" cy="545702"/>
            </a:xfrm>
            <a:prstGeom prst="rect">
              <a:avLst/>
            </a:prstGeom>
            <a:noFill/>
            <a:ln w="9525" cap="flat">
              <a:solidFill>
                <a:srgbClr val="DC23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DC2300"/>
                  </a:solidFill>
                </a:defRPr>
              </a:pPr>
            </a:p>
          </p:txBody>
        </p:sp>
        <p:sp>
          <p:nvSpPr>
            <p:cNvPr id="318" name="Google Shape;231;p23"/>
            <p:cNvSpPr txBox="1"/>
            <p:nvPr/>
          </p:nvSpPr>
          <p:spPr>
            <a:xfrm>
              <a:off x="2366150" y="1491326"/>
              <a:ext cx="1425901" cy="367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1300">
                  <a:solidFill>
                    <a:srgbClr val="DC2300"/>
                  </a:solidFill>
                </a:defRPr>
              </a:lvl1pPr>
            </a:lstStyle>
            <a:p>
              <a:pPr/>
              <a:r>
                <a:t>opaque</a:t>
              </a:r>
            </a:p>
          </p:txBody>
        </p:sp>
        <p:sp>
          <p:nvSpPr>
            <p:cNvPr id="319" name="Google Shape;232;p23"/>
            <p:cNvSpPr txBox="1"/>
            <p:nvPr/>
          </p:nvSpPr>
          <p:spPr>
            <a:xfrm>
              <a:off x="2366150" y="0"/>
              <a:ext cx="1425901" cy="367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1300">
                  <a:solidFill>
                    <a:srgbClr val="BF9000"/>
                  </a:solidFill>
                </a:defRPr>
              </a:lvl1pPr>
            </a:lstStyle>
            <a:p>
              <a:pPr/>
              <a:r>
                <a:t>transparent</a:t>
              </a:r>
            </a:p>
          </p:txBody>
        </p:sp>
      </p:grpSp>
      <p:sp>
        <p:nvSpPr>
          <p:cNvPr id="321" name="Google Shape;233;p23"/>
          <p:cNvSpPr txBox="1"/>
          <p:nvPr/>
        </p:nvSpPr>
        <p:spPr>
          <a:xfrm>
            <a:off x="5081987" y="866425"/>
            <a:ext cx="1933365" cy="30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900">
                <a:solidFill>
                  <a:srgbClr val="666666"/>
                </a:solidFill>
              </a:defRPr>
            </a:lvl1pPr>
          </a:lstStyle>
          <a:p>
            <a:pPr/>
            <a:r>
              <a:t>Condorelli, Biteau, Adam, ApJ 23</a:t>
            </a:r>
          </a:p>
        </p:txBody>
      </p:sp>
      <p:sp>
        <p:nvSpPr>
          <p:cNvPr id="322" name="Google Shape;234;p23"/>
          <p:cNvSpPr txBox="1"/>
          <p:nvPr>
            <p:ph type="sldNum" sz="quarter" idx="4294967295"/>
          </p:nvPr>
        </p:nvSpPr>
        <p:spPr>
          <a:xfrm>
            <a:off x="8971789" y="4876650"/>
            <a:ext cx="172045" cy="2294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25" tIns="40825" rIns="40825" bIns="40825" anchor="t">
            <a:spAutoFit/>
          </a:bodyPr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