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20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6.xml.rels" ContentType="application/vnd.openxmlformats-package.relationships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_rels/presentation.xml.rels" ContentType="application/vnd.openxmlformats-package.relationships+xml"/>
  <Override PartName="/ppt/media/image29.png" ContentType="image/png"/>
  <Override PartName="/ppt/media/image21.jpeg" ContentType="image/jpeg"/>
  <Override PartName="/ppt/media/image36.gif" ContentType="image/gif"/>
  <Override PartName="/ppt/media/image25.png" ContentType="image/png"/>
  <Override PartName="/ppt/media/image19.jpeg" ContentType="image/jpeg"/>
  <Override PartName="/ppt/media/image24.png" ContentType="image/png"/>
  <Override PartName="/ppt/media/image22.png" ContentType="image/png"/>
  <Override PartName="/ppt/media/image20.jpeg" ContentType="image/jpeg"/>
  <Override PartName="/ppt/media/image18.jpeg" ContentType="image/jpeg"/>
  <Override PartName="/ppt/media/image26.png" ContentType="image/png"/>
  <Override PartName="/ppt/media/image17.jpeg" ContentType="image/jpeg"/>
  <Override PartName="/ppt/media/image12.gif" ContentType="image/gif"/>
  <Override PartName="/ppt/media/image16.jpeg" ContentType="image/jpeg"/>
  <Override PartName="/ppt/media/image15.jpeg" ContentType="image/jpeg"/>
  <Override PartName="/ppt/media/image14.jpeg" ContentType="image/jpeg"/>
  <Override PartName="/ppt/media/image2.jpeg" ContentType="image/jpeg"/>
  <Override PartName="/ppt/media/image27.png" ContentType="image/png"/>
  <Override PartName="/ppt/media/image11.gif" ContentType="image/gif"/>
  <Override PartName="/ppt/media/image32.png" ContentType="image/png"/>
  <Override PartName="/ppt/media/image7.png" ContentType="image/png"/>
  <Override PartName="/ppt/media/image1.jpeg" ContentType="image/jpeg"/>
  <Override PartName="/ppt/media/image37.gif" ContentType="image/gif"/>
  <Override PartName="/ppt/media/image42.png" ContentType="image/png"/>
  <Override PartName="/ppt/media/image41.png" ContentType="image/png"/>
  <Override PartName="/ppt/media/image3.jpeg" ContentType="image/jpeg"/>
  <Override PartName="/ppt/media/image30.png" ContentType="image/png"/>
  <Override PartName="/ppt/media/image5.png" ContentType="image/png"/>
  <Override PartName="/ppt/media/image33.png" ContentType="image/png"/>
  <Override PartName="/ppt/media/image45.png" ContentType="image/png"/>
  <Override PartName="/ppt/media/image6.jpeg" ContentType="image/jpeg"/>
  <Override PartName="/ppt/media/image46.jpeg" ContentType="image/jpeg"/>
  <Override PartName="/ppt/media/image31.png" ContentType="image/png"/>
  <Override PartName="/ppt/media/image43.png" ContentType="image/png"/>
  <Override PartName="/ppt/media/image47.jpeg" ContentType="image/jpeg"/>
  <Override PartName="/ppt/media/image10.gif" ContentType="image/gif"/>
  <Override PartName="/ppt/media/image9.png" ContentType="image/png"/>
  <Override PartName="/ppt/media/image4.png" ContentType="image/png"/>
  <Override PartName="/ppt/media/image34.png" ContentType="image/png"/>
  <Override PartName="/ppt/media/image8.jpeg" ContentType="image/jpeg"/>
  <Override PartName="/ppt/media/image39.jpeg" ContentType="image/jpeg"/>
  <Override PartName="/ppt/media/image40.jpeg" ContentType="image/jpeg"/>
  <Override PartName="/ppt/media/image44.png" ContentType="image/png"/>
  <Override PartName="/ppt/media/image13.jpeg" ContentType="image/jpeg"/>
  <Override PartName="/ppt/media/image23.png" ContentType="image/png"/>
  <Override PartName="/ppt/media/image28.png" ContentType="image/png"/>
  <Override PartName="/ppt/media/image38.jpeg" ContentType="image/jpeg"/>
  <Override PartName="/ppt/media/image35.gif" ContentType="image/gif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/>
  <p:notesSz cx="7104063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Click to move the slide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6D67E67D-0793-4EEA-86D4-4F33492421F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12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0D2D1DF-0ABE-4512-80C4-5C5036DFA20A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 idx="15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54D283-B9AD-45FB-8E53-E1C73A85AA26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16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C3E1EE-AE62-4D91-A5ED-B9ECE73283C2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17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A99BC8E-7423-4B75-AA73-F656FF47F2A2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sldNum" idx="18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67B78B5-B869-4208-891E-5B2727A5A087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sldNum" idx="19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B220D4B-1548-41AB-8449-40A06BC6B936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sldNum" idx="20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19A91E2E-106C-4B07-AF5A-47AF27BCB688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sldNum" idx="21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9CBB373-E00B-4A74-80A0-74F2FFAAE753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22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20CABBB-7005-4783-A592-3D8A36526BF8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13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0707FD1-539D-43F1-A689-B8257D87A06B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sldNum" idx="23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D0BAD91-76B1-4CC3-A357-787FADBF41B0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sldNum" idx="24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603421F-8887-4B99-801C-589A8ACF335B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25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9AC34DD-02AE-4464-B963-2B5C24D73013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sldNum" idx="26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A098C9-AE81-4F76-91CE-DC4D9CE32DC8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992160" y="766800"/>
            <a:ext cx="5119200" cy="3838320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947880" y="4862160"/>
            <a:ext cx="5208120" cy="460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14"/>
          </p:nvPr>
        </p:nvSpPr>
        <p:spPr>
          <a:xfrm>
            <a:off x="4025160" y="9722520"/>
            <a:ext cx="3078720" cy="511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4680" rIns="94680" tIns="47520" bIns="4752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30A652D-743B-486D-9078-712638F42946}" type="slidenum">
              <a:rPr b="0" lang="en-US" sz="1200" spc="-1" strike="noStrike">
                <a:solidFill>
                  <a:srgbClr val="000000"/>
                </a:solidFill>
                <a:latin typeface="Times New Roman"/>
                <a:ea typeface="ヒラギノ角ゴ Pro W3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C8934D0-C653-4C3D-8153-8AAF59F219AE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85800" y="2925360"/>
            <a:ext cx="777204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DB26BAC-B818-4580-8546-58F8BFA93CC4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85800" y="292536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68480" y="292536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EFE5764-657E-4154-A5FD-F1F67C285989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85800" y="292536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313800" y="292536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5941440" y="292536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09FCB10-DD31-4658-BE84-096B0F33F61E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D3EA1B4-E0FA-4821-AA95-C9D114DCF6F2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3CE7BC-11D3-4AAE-80A9-E2C3920DBF35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E19A3FF-DF48-4309-8FF7-F6DD292D15CF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231893-FA25-4283-8731-9E6CE3D166E5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2D17254-BA2E-40E8-B54E-403F3FC3C029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2B995F2-8F7D-482F-A0E2-3B9CB1A7EC68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85800" y="292536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87B185-DA3E-4364-8D3E-AD2E1DDCEE35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7EDBAC4-4ED7-4CA7-BFEB-37223588AB11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68480" y="292536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7083B9-207E-4593-A8A9-A2DA919BB42C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85800" y="2925360"/>
            <a:ext cx="777204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32DDB1-2440-4064-8ABC-199A36A6041F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85800" y="2925360"/>
            <a:ext cx="777204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D86A21-3F57-467C-A517-6984F435811D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85800" y="292536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68480" y="292536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6A7755-F139-430E-B469-8DC22CC821E3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313800" y="198108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5941440" y="198108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85800" y="292536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313800" y="292536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5941440" y="2925360"/>
            <a:ext cx="250236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1F7C6D-91E6-4719-B560-AC7C34F51632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04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C1470F2-4642-4766-AE60-76F3D3E40ABE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AC75754-71D5-4720-BA60-B570E1F5DE7C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13218D7-FA20-4C8B-970F-BBA66169E0BC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D25DF5C-8CC0-4756-8B5C-BAF9C5FED294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85800" y="292536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4B18EC-B03C-4F2F-8CFA-726858C9CBE0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180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68480" y="292536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92187B9-E51F-4D6D-A1C8-B935F3D3031D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68480" y="1981080"/>
            <a:ext cx="379260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85800" y="2925360"/>
            <a:ext cx="7772040" cy="861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C30C4D4-92F3-4142-A560-FBC7F03901D1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3"/>
          <p:cNvSpPr/>
          <p:nvPr/>
        </p:nvSpPr>
        <p:spPr>
          <a:xfrm>
            <a:off x="0" y="5720760"/>
            <a:ext cx="9143640" cy="22824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Rectangle 9"/>
          <p:cNvSpPr/>
          <p:nvPr/>
        </p:nvSpPr>
        <p:spPr>
          <a:xfrm>
            <a:off x="642960" y="6215040"/>
            <a:ext cx="25729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www.cuaa-dahz.org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_tradnl" sz="4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807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_tradnl" sz="32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_tradnl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_tradnl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s-ES_tradnl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685800" y="3933000"/>
            <a:ext cx="7772040" cy="1872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_tradnl" sz="32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_tradnl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_tradnl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s-ES_tradnl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>
          <a:xfrm>
            <a:off x="107640" y="6215040"/>
            <a:ext cx="7196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2091AAFB-80AC-42DA-A3AA-FC65BA775D26}" type="slidenum"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/>
          <p:nvPr/>
        </p:nvSpPr>
        <p:spPr>
          <a:xfrm>
            <a:off x="0" y="5720760"/>
            <a:ext cx="9143640" cy="22824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Rectangle 9"/>
          <p:cNvSpPr/>
          <p:nvPr/>
        </p:nvSpPr>
        <p:spPr>
          <a:xfrm>
            <a:off x="642960" y="6215040"/>
            <a:ext cx="25729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www.cuaa-dahz.org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_tradnl" sz="44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3823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_tradnl" sz="32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Click to edit Master text styles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_tradnl" sz="2800" spc="-1" strike="noStrike">
                <a:solidFill>
                  <a:srgbClr val="000000"/>
                </a:solidFill>
                <a:latin typeface="Arial"/>
                <a:ea typeface="ヒラギノ角ゴ Pro W3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s-ES_tradnl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es-ES_tradnl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es-ES_tradnl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sldNum" idx="2"/>
          </p:nvPr>
        </p:nvSpPr>
        <p:spPr>
          <a:xfrm>
            <a:off x="107640" y="6215040"/>
            <a:ext cx="7196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F1701381-99C6-443A-8561-7CE67109E7E6}" type="slidenum"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hyperlink" Target="http://www.cuaa-dahz.de/" TargetMode="External"/><Relationship Id="rId3" Type="http://schemas.openxmlformats.org/officeDocument/2006/relationships/hyperlink" Target="http://www.alumniportal-deutschland.de/" TargetMode="External"/><Relationship Id="rId4" Type="http://schemas.openxmlformats.org/officeDocument/2006/relationships/hyperlink" Target="http://www.fiesa.ar/" TargetMode="External"/><Relationship Id="rId5" Type="http://schemas.openxmlformats.org/officeDocument/2006/relationships/hyperlink" Target="http://www.gate-germany.de/internationale-hochschulmessen/" TargetMode="External"/><Relationship Id="rId6" Type="http://schemas.openxmlformats.org/officeDocument/2006/relationships/slideLayout" Target="../slideLayouts/slideLayout10.xml"/><Relationship Id="rId7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0.xml"/><Relationship Id="rId8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gif"/><Relationship Id="rId2" Type="http://schemas.openxmlformats.org/officeDocument/2006/relationships/hyperlink" Target="http://www.cuaa-dahz.de/" TargetMode="External"/><Relationship Id="rId3" Type="http://schemas.openxmlformats.org/officeDocument/2006/relationships/hyperlink" Target="http://www.alumniportal-deutschland.de/" TargetMode="External"/><Relationship Id="rId4" Type="http://schemas.openxmlformats.org/officeDocument/2006/relationships/hyperlink" Target="http://www.fiesa.ar/" TargetMode="External"/><Relationship Id="rId5" Type="http://schemas.openxmlformats.org/officeDocument/2006/relationships/hyperlink" Target="http://www.gate-germany.de/internationale-hochschulmessen/" TargetMode="External"/><Relationship Id="rId6" Type="http://schemas.openxmlformats.org/officeDocument/2006/relationships/slideLayout" Target="../slideLayouts/slideLayout10.xml"/><Relationship Id="rId7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gif"/><Relationship Id="rId2" Type="http://schemas.openxmlformats.org/officeDocument/2006/relationships/hyperlink" Target="http://www.cuaa-dahz.de/" TargetMode="External"/><Relationship Id="rId3" Type="http://schemas.openxmlformats.org/officeDocument/2006/relationships/hyperlink" Target="http://www.alumniportal-deutschland.de/" TargetMode="External"/><Relationship Id="rId4" Type="http://schemas.openxmlformats.org/officeDocument/2006/relationships/hyperlink" Target="http://www.fiesa.ar/" TargetMode="External"/><Relationship Id="rId5" Type="http://schemas.openxmlformats.org/officeDocument/2006/relationships/hyperlink" Target="http://www.gate-germany.de/internationale-hochschulmessen/" TargetMode="External"/><Relationship Id="rId6" Type="http://schemas.openxmlformats.org/officeDocument/2006/relationships/slideLayout" Target="../slideLayouts/slideLayout10.xml"/><Relationship Id="rId7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0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0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mailto:caverzaghiclaas@cuaa-dahz.org" TargetMode="External"/><Relationship Id="rId2" Type="http://schemas.openxmlformats.org/officeDocument/2006/relationships/hyperlink" Target="mailto:perez@cuaa-dahz.org" TargetMode="External"/><Relationship Id="rId3" Type="http://schemas.openxmlformats.org/officeDocument/2006/relationships/hyperlink" Target="mailto:leyendecker@cuaa-dahz.org" TargetMode="External"/><Relationship Id="rId4" Type="http://schemas.openxmlformats.org/officeDocument/2006/relationships/hyperlink" Target="http://www.cuaa-dahz.org/" TargetMode="External"/><Relationship Id="rId5" Type="http://schemas.openxmlformats.org/officeDocument/2006/relationships/hyperlink" Target="mailto:p26@daad.de" TargetMode="External"/><Relationship Id="rId6" Type="http://schemas.openxmlformats.org/officeDocument/2006/relationships/hyperlink" Target="mailto:zimmermann@cuaa-dahz.org" TargetMode="External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slideLayout" Target="../slideLayouts/slideLayout10.xml"/><Relationship Id="rId10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0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afik 6" descr=""/>
          <p:cNvPicPr/>
          <p:nvPr/>
        </p:nvPicPr>
        <p:blipFill>
          <a:blip r:embed="rId1"/>
          <a:stretch/>
        </p:blipFill>
        <p:spPr>
          <a:xfrm>
            <a:off x="-1440" y="-27360"/>
            <a:ext cx="9145080" cy="6857640"/>
          </a:xfrm>
          <a:prstGeom prst="rect">
            <a:avLst/>
          </a:prstGeom>
          <a:ln w="0">
            <a:noFill/>
          </a:ln>
        </p:spPr>
      </p:pic>
      <p:sp>
        <p:nvSpPr>
          <p:cNvPr id="90" name="Rectangle 1"/>
          <p:cNvSpPr/>
          <p:nvPr/>
        </p:nvSpPr>
        <p:spPr>
          <a:xfrm>
            <a:off x="3060000" y="4647960"/>
            <a:ext cx="597636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Hebe Leyendecker </a:t>
            </a:r>
            <a:br>
              <a:rPr sz="2800"/>
            </a:br>
            <a:r>
              <a:rPr b="0" lang="de-DE" sz="28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Daniel Zimmermann</a:t>
            </a:r>
            <a:br>
              <a:rPr sz="3000"/>
            </a:br>
            <a:r>
              <a:rPr b="0" lang="de-DE" sz="24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 22.11.2023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91" name="Rechteck 4"/>
          <p:cNvSpPr/>
          <p:nvPr/>
        </p:nvSpPr>
        <p:spPr>
          <a:xfrm>
            <a:off x="0" y="620640"/>
            <a:ext cx="92055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El Centro Universitario Argentino-Alemán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Das Deutsch-Argentinische Hochschulzentrum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92" name="Rectangle 1"/>
          <p:cNvSpPr/>
          <p:nvPr/>
        </p:nvSpPr>
        <p:spPr>
          <a:xfrm>
            <a:off x="3060000" y="6279840"/>
            <a:ext cx="5976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www.cuaa-dahz.org</a:t>
            </a:r>
            <a:endParaRPr b="0" lang="en-US" sz="2400" spc="-1" strike="noStrike">
              <a:latin typeface="Arial"/>
            </a:endParaRPr>
          </a:p>
        </p:txBody>
      </p:sp>
    </p:spTree>
  </p:cSld>
  <p:transition>
    <p:fade thruBlk="true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190440" y="310320"/>
            <a:ext cx="8762760" cy="5494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9996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de-DE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¿Qué se financia? </a:t>
            </a:r>
            <a:br>
              <a:rPr sz="3200"/>
            </a:br>
            <a:r>
              <a:rPr b="0" lang="de-DE" sz="2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(Carreras Binacionales e I.DEAR)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99960" indent="-34308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endParaRPr b="0" lang="en-US" sz="105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Pasajes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para estudiantes, docentes y docentes-investigadores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Mensualidades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para estudiantes durante la estadía en la Universidad socia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Viáticos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para docentes y docentes-investigadores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Seguros de salud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para estudiantes durante la estadía en la Universidad socia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Cursos de idioma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para los estudiantes</a:t>
            </a:r>
            <a:r>
              <a:rPr b="0" lang="es-E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Adicionales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(talleres, excursiones, logística, material de estudio, etc.)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Gastos de acreditación, personal de gestión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(sólo Alemania)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Grafik 3" descr="Ein Bild, das draußen, Himmel, Gelände, Wandern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4543920" y="4149000"/>
            <a:ext cx="3038760" cy="1710360"/>
          </a:xfrm>
          <a:prstGeom prst="rect">
            <a:avLst/>
          </a:prstGeom>
          <a:ln w="0">
            <a:noFill/>
          </a:ln>
        </p:spPr>
      </p:pic>
      <p:pic>
        <p:nvPicPr>
          <p:cNvPr id="131" name="Grafik 4" descr="Ein Bild, das draußen, Kleidung, Baugeräte, Blue Collar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1187640" y="4149000"/>
            <a:ext cx="3038760" cy="17103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F51ECED-80B3-4493-9B18-8E3746F30941}" type="slidenum">
              <a:t>10</a:t>
            </a:fld>
          </a:p>
        </p:txBody>
      </p:sp>
    </p:spTree>
  </p:cSld>
  <p:transition>
    <p:fade thruBlk="true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190440" y="310320"/>
            <a:ext cx="8629560" cy="5494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9996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de-DE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Which expenses are financed? </a:t>
            </a:r>
            <a:br>
              <a:rPr sz="3200"/>
            </a:br>
            <a:r>
              <a:rPr b="0" lang="de-DE" sz="2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(Double Degree Programs &amp; I.DEAR Projects)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Travel expenses </a:t>
            </a:r>
            <a:r>
              <a:rPr b="0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for students, teachers and researchers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Monthly payments </a:t>
            </a:r>
            <a:r>
              <a:rPr b="0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and </a:t>
            </a:r>
            <a:r>
              <a:rPr b="1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health insurance </a:t>
            </a:r>
            <a:r>
              <a:rPr b="0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for students during their stay at the partner university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Daily allowences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for</a:t>
            </a:r>
            <a:r>
              <a:rPr b="0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teachers and researchers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Language courses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for students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Additional costs </a:t>
            </a:r>
            <a:r>
              <a:rPr b="0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(workshops, field trips, logistics, study material, etc.)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Accreditation fees</a:t>
            </a:r>
            <a:r>
              <a:rPr b="0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, </a:t>
            </a:r>
            <a:r>
              <a:rPr b="1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administrative stuff </a:t>
            </a:r>
            <a:r>
              <a:rPr b="0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(only in Germany)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Grafik 3" descr="Ein Bild, das draußen, Himmel, Gelände, Wandern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4543920" y="4149000"/>
            <a:ext cx="3038760" cy="1710360"/>
          </a:xfrm>
          <a:prstGeom prst="rect">
            <a:avLst/>
          </a:prstGeom>
          <a:ln w="0">
            <a:noFill/>
          </a:ln>
        </p:spPr>
      </p:pic>
      <p:pic>
        <p:nvPicPr>
          <p:cNvPr id="134" name="Grafik 4" descr="Ein Bild, das draußen, Kleidung, Baugeräte, Blue Collar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1187640" y="4149000"/>
            <a:ext cx="3038760" cy="17103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B84711-2131-4752-A36F-5DDD910F2A03}" type="slidenum">
              <a:t>11</a:t>
            </a:fld>
          </a:p>
        </p:txBody>
      </p:sp>
    </p:spTree>
  </p:cSld>
  <p:transition>
    <p:fade thruBlk="true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7632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Struktur des CUAA-DAHZ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" name="Rechteck 8"/>
          <p:cNvSpPr/>
          <p:nvPr/>
        </p:nvSpPr>
        <p:spPr>
          <a:xfrm>
            <a:off x="324000" y="980640"/>
            <a:ext cx="8496000" cy="5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Textfeld 17"/>
          <p:cNvSpPr/>
          <p:nvPr/>
        </p:nvSpPr>
        <p:spPr>
          <a:xfrm>
            <a:off x="6804360" y="2793600"/>
            <a:ext cx="2096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Begutachtung und Förderempfehlung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8" name="Gerade Verbindung mit Pfeil 27"/>
          <p:cNvSpPr/>
          <p:nvPr/>
        </p:nvSpPr>
        <p:spPr>
          <a:xfrm>
            <a:off x="6446520" y="3150360"/>
            <a:ext cx="575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Textfeld 22"/>
          <p:cNvSpPr/>
          <p:nvPr/>
        </p:nvSpPr>
        <p:spPr>
          <a:xfrm>
            <a:off x="3306960" y="4283640"/>
            <a:ext cx="270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Übermittlung der Anträge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0" name="Gerade Verbindung mit Pfeil 30"/>
          <p:cNvSpPr/>
          <p:nvPr/>
        </p:nvSpPr>
        <p:spPr>
          <a:xfrm flipV="1">
            <a:off x="3996000" y="3933000"/>
            <a:ext cx="360" cy="36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Gerade Verbindung mit Pfeil 31"/>
          <p:cNvSpPr/>
          <p:nvPr/>
        </p:nvSpPr>
        <p:spPr>
          <a:xfrm flipV="1">
            <a:off x="5364000" y="3933000"/>
            <a:ext cx="360" cy="36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Textfeld 24"/>
          <p:cNvSpPr/>
          <p:nvPr/>
        </p:nvSpPr>
        <p:spPr>
          <a:xfrm>
            <a:off x="316440" y="3029040"/>
            <a:ext cx="23112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Förderentscheidung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3" name="Gerade Verbindung mit Pfeil 39"/>
          <p:cNvSpPr/>
          <p:nvPr/>
        </p:nvSpPr>
        <p:spPr>
          <a:xfrm>
            <a:off x="1619640" y="3429000"/>
            <a:ext cx="1328040" cy="120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Gerade Verbindung mit Pfeil 41"/>
          <p:cNvSpPr/>
          <p:nvPr/>
        </p:nvSpPr>
        <p:spPr>
          <a:xfrm flipH="1">
            <a:off x="2189160" y="5373360"/>
            <a:ext cx="654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Abgerundetes Rechteck 6"/>
          <p:cNvSpPr/>
          <p:nvPr/>
        </p:nvSpPr>
        <p:spPr>
          <a:xfrm>
            <a:off x="2916360" y="4669560"/>
            <a:ext cx="1739520" cy="110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Abgerundetes Rechteck 9"/>
          <p:cNvSpPr/>
          <p:nvPr/>
        </p:nvSpPr>
        <p:spPr>
          <a:xfrm>
            <a:off x="4644000" y="4676040"/>
            <a:ext cx="1729800" cy="1096920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Textfeld 34"/>
          <p:cNvSpPr/>
          <p:nvPr/>
        </p:nvSpPr>
        <p:spPr>
          <a:xfrm>
            <a:off x="2967120" y="4604760"/>
            <a:ext cx="163800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CUAA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Argentinien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Direktorin: Lic. Hebe</a:t>
            </a:r>
            <a:br>
              <a:rPr sz="1400"/>
            </a:br>
            <a:r>
              <a:rPr b="0" lang="de-DE" sz="14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Leyendecker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8" name="Textfeld 44"/>
          <p:cNvSpPr/>
          <p:nvPr/>
        </p:nvSpPr>
        <p:spPr>
          <a:xfrm>
            <a:off x="4666680" y="4604760"/>
            <a:ext cx="163800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DAHZ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Deutschland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Direktor: M.A. Daniel Zimmermann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9" name="Textfeld 11"/>
          <p:cNvSpPr/>
          <p:nvPr/>
        </p:nvSpPr>
        <p:spPr>
          <a:xfrm>
            <a:off x="2339640" y="980640"/>
            <a:ext cx="58323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de-DE" sz="3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DAHZ-Lenkungsausschuss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0" name="Gerade Verbindung mit Pfeil 49"/>
          <p:cNvSpPr/>
          <p:nvPr/>
        </p:nvSpPr>
        <p:spPr>
          <a:xfrm>
            <a:off x="2223720" y="5013000"/>
            <a:ext cx="61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1" name="Grafik 4" descr=""/>
          <p:cNvPicPr/>
          <p:nvPr/>
        </p:nvPicPr>
        <p:blipFill>
          <a:blip r:embed="rId1"/>
          <a:stretch/>
        </p:blipFill>
        <p:spPr>
          <a:xfrm>
            <a:off x="683640" y="1556640"/>
            <a:ext cx="7709400" cy="759960"/>
          </a:xfrm>
          <a:prstGeom prst="rect">
            <a:avLst/>
          </a:prstGeom>
          <a:ln w="0">
            <a:solidFill>
              <a:srgbClr val="333399"/>
            </a:solidFill>
          </a:ln>
        </p:spPr>
      </p:pic>
      <p:grpSp>
        <p:nvGrpSpPr>
          <p:cNvPr id="152" name="Group 32"/>
          <p:cNvGrpSpPr/>
          <p:nvPr/>
        </p:nvGrpSpPr>
        <p:grpSpPr>
          <a:xfrm>
            <a:off x="2935440" y="2638440"/>
            <a:ext cx="3476160" cy="1383120"/>
            <a:chOff x="2935440" y="2638440"/>
            <a:chExt cx="3476160" cy="1383120"/>
          </a:xfrm>
        </p:grpSpPr>
        <p:sp>
          <p:nvSpPr>
            <p:cNvPr id="153" name="Ellipse 5"/>
            <p:cNvSpPr/>
            <p:nvPr/>
          </p:nvSpPr>
          <p:spPr>
            <a:xfrm>
              <a:off x="2935440" y="2638440"/>
              <a:ext cx="3476160" cy="138312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4" name="Textfeld 11"/>
            <p:cNvSpPr/>
            <p:nvPr/>
          </p:nvSpPr>
          <p:spPr>
            <a:xfrm>
              <a:off x="3267360" y="2671200"/>
              <a:ext cx="2888640" cy="124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de-DE" sz="2400" spc="-1" strike="noStrike">
                  <a:solidFill>
                    <a:srgbClr val="ffffff"/>
                  </a:solidFill>
                  <a:latin typeface="Arial Narrow"/>
                  <a:ea typeface="ヒラギノ角ゴ Pro W3"/>
                </a:rPr>
                <a:t>Wissenschaftlicher Ausschuss</a:t>
              </a:r>
              <a:br>
                <a:rPr sz="2800"/>
              </a:br>
              <a:r>
                <a:rPr b="0" lang="de-DE" sz="1400" spc="-1" strike="noStrike">
                  <a:solidFill>
                    <a:srgbClr val="ffffff"/>
                  </a:solidFill>
                  <a:latin typeface="Arial Narrow"/>
                  <a:ea typeface="ヒラギノ角ゴ Pro W3"/>
                </a:rPr>
                <a:t>Professor*innen von deutschen und argentinischen Hochschulen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155" name="Gerade Verbindung mit Pfeil 36"/>
          <p:cNvSpPr/>
          <p:nvPr/>
        </p:nvSpPr>
        <p:spPr>
          <a:xfrm flipH="1">
            <a:off x="1546920" y="2357280"/>
            <a:ext cx="360" cy="71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Gerade Verbindung mit Pfeil 19"/>
          <p:cNvSpPr/>
          <p:nvPr/>
        </p:nvSpPr>
        <p:spPr>
          <a:xfrm flipV="1">
            <a:off x="7740360" y="2361960"/>
            <a:ext cx="360" cy="41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Textfeld 35"/>
          <p:cNvSpPr/>
          <p:nvPr/>
        </p:nvSpPr>
        <p:spPr>
          <a:xfrm>
            <a:off x="218880" y="4293000"/>
            <a:ext cx="1904760" cy="15829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Argentinische Universitäten</a:t>
            </a:r>
            <a:r>
              <a:rPr b="0" lang="de-DE" sz="2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br>
              <a:rPr sz="22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Anträge, 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Förderdurchführung und Verwaltung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8" name="Textfeld 35"/>
          <p:cNvSpPr/>
          <p:nvPr/>
        </p:nvSpPr>
        <p:spPr>
          <a:xfrm>
            <a:off x="7143480" y="4276800"/>
            <a:ext cx="1904760" cy="15829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Deutsche Hochschulen</a:t>
            </a:r>
            <a:r>
              <a:rPr b="0" lang="de-DE" sz="2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br>
              <a:rPr sz="22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Anträge, 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Förderdurchführung und Verwaltung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9" name="Gerade Verbindung mit Pfeil 41"/>
          <p:cNvSpPr/>
          <p:nvPr/>
        </p:nvSpPr>
        <p:spPr>
          <a:xfrm flipH="1">
            <a:off x="6411960" y="5013000"/>
            <a:ext cx="654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0" name="Gerade Verbindung mit Pfeil 49"/>
          <p:cNvSpPr/>
          <p:nvPr/>
        </p:nvSpPr>
        <p:spPr>
          <a:xfrm>
            <a:off x="6446520" y="5373360"/>
            <a:ext cx="61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61" name="Gruppieren 28"/>
          <p:cNvGrpSpPr/>
          <p:nvPr/>
        </p:nvGrpSpPr>
        <p:grpSpPr>
          <a:xfrm>
            <a:off x="2271960" y="1556640"/>
            <a:ext cx="1400040" cy="759960"/>
            <a:chOff x="2271960" y="1556640"/>
            <a:chExt cx="1400040" cy="759960"/>
          </a:xfrm>
        </p:grpSpPr>
        <p:pic>
          <p:nvPicPr>
            <p:cNvPr id="162" name="Grafik 29" descr=""/>
            <p:cNvPicPr/>
            <p:nvPr/>
          </p:nvPicPr>
          <p:blipFill>
            <a:blip r:embed="rId2"/>
            <a:stretch/>
          </p:blipFill>
          <p:spPr>
            <a:xfrm>
              <a:off x="2271960" y="1575720"/>
              <a:ext cx="1400040" cy="6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3" name="Grafik 30" descr="Ein Bild, das Text enthält.&#10;&#10;Automatisch generierte Beschreibung"/>
            <p:cNvPicPr/>
            <p:nvPr/>
          </p:nvPicPr>
          <p:blipFill>
            <a:blip r:embed="rId3"/>
            <a:stretch/>
          </p:blipFill>
          <p:spPr>
            <a:xfrm>
              <a:off x="2586960" y="1556640"/>
              <a:ext cx="832680" cy="759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4" name="PlaceHolder 2"/>
          <p:cNvSpPr>
            <a:spLocks noGrp="1"/>
          </p:cNvSpPr>
          <p:nvPr>
            <p:ph type="sldNum" idx="7"/>
          </p:nvPr>
        </p:nvSpPr>
        <p:spPr>
          <a:xfrm>
            <a:off x="107640" y="6215040"/>
            <a:ext cx="7196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B7AAB3FC-6BCF-4A2B-9F03-610FB731F999}" type="slidenum"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transition>
    <p:fade thruBlk="true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7632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Estructura del CUAA-DAHZ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Rechteck 8"/>
          <p:cNvSpPr/>
          <p:nvPr/>
        </p:nvSpPr>
        <p:spPr>
          <a:xfrm>
            <a:off x="324000" y="980640"/>
            <a:ext cx="8496000" cy="5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Textfeld 17"/>
          <p:cNvSpPr/>
          <p:nvPr/>
        </p:nvSpPr>
        <p:spPr>
          <a:xfrm>
            <a:off x="6804360" y="2793600"/>
            <a:ext cx="2096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Evaluación y recomendación de financiación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8" name="Gerade Verbindung mit Pfeil 27"/>
          <p:cNvSpPr/>
          <p:nvPr/>
        </p:nvSpPr>
        <p:spPr>
          <a:xfrm>
            <a:off x="6444360" y="3069000"/>
            <a:ext cx="575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Textfeld 22"/>
          <p:cNvSpPr/>
          <p:nvPr/>
        </p:nvSpPr>
        <p:spPr>
          <a:xfrm>
            <a:off x="3306960" y="4006800"/>
            <a:ext cx="2704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Traspaso de las Presentaciones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0" name="Gerade Verbindung mit Pfeil 30"/>
          <p:cNvSpPr/>
          <p:nvPr/>
        </p:nvSpPr>
        <p:spPr>
          <a:xfrm flipV="1">
            <a:off x="3996000" y="3635280"/>
            <a:ext cx="360" cy="36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Gerade Verbindung mit Pfeil 31"/>
          <p:cNvSpPr/>
          <p:nvPr/>
        </p:nvSpPr>
        <p:spPr>
          <a:xfrm flipV="1">
            <a:off x="5364000" y="3635280"/>
            <a:ext cx="360" cy="36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Textfeld 24"/>
          <p:cNvSpPr/>
          <p:nvPr/>
        </p:nvSpPr>
        <p:spPr>
          <a:xfrm>
            <a:off x="316440" y="2781000"/>
            <a:ext cx="2311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Toma de decisión sobre financiamiento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3" name="Gerade Verbindung mit Pfeil 39"/>
          <p:cNvSpPr/>
          <p:nvPr/>
        </p:nvSpPr>
        <p:spPr>
          <a:xfrm>
            <a:off x="1547640" y="3496680"/>
            <a:ext cx="1400040" cy="1139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Gerade Verbindung mit Pfeil 41"/>
          <p:cNvSpPr/>
          <p:nvPr/>
        </p:nvSpPr>
        <p:spPr>
          <a:xfrm flipH="1">
            <a:off x="2189160" y="5373360"/>
            <a:ext cx="654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Abgerundetes Rechteck 6"/>
          <p:cNvSpPr/>
          <p:nvPr/>
        </p:nvSpPr>
        <p:spPr>
          <a:xfrm>
            <a:off x="2916360" y="4669560"/>
            <a:ext cx="1739520" cy="110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Abgerundetes Rechteck 9"/>
          <p:cNvSpPr/>
          <p:nvPr/>
        </p:nvSpPr>
        <p:spPr>
          <a:xfrm>
            <a:off x="4644000" y="4676040"/>
            <a:ext cx="1729800" cy="1096920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Textfeld 34"/>
          <p:cNvSpPr/>
          <p:nvPr/>
        </p:nvSpPr>
        <p:spPr>
          <a:xfrm>
            <a:off x="2967120" y="4604760"/>
            <a:ext cx="163800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CUAA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Argentina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Directora: Lic. Hebe Leyendecker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8" name="Textfeld 44"/>
          <p:cNvSpPr/>
          <p:nvPr/>
        </p:nvSpPr>
        <p:spPr>
          <a:xfrm>
            <a:off x="4666680" y="4604760"/>
            <a:ext cx="163800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DAHZ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Alemania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Director: M.A. Daniel Zimmermann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9" name="Textfeld 11"/>
          <p:cNvSpPr/>
          <p:nvPr/>
        </p:nvSpPr>
        <p:spPr>
          <a:xfrm>
            <a:off x="1763640" y="980640"/>
            <a:ext cx="58323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de-DE" sz="3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Consejo Directivo del CUAA-DAHZ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0" name="Gerade Verbindung mit Pfeil 49"/>
          <p:cNvSpPr/>
          <p:nvPr/>
        </p:nvSpPr>
        <p:spPr>
          <a:xfrm>
            <a:off x="2223720" y="5013000"/>
            <a:ext cx="61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1" name="Grafik 4" descr=""/>
          <p:cNvPicPr/>
          <p:nvPr/>
        </p:nvPicPr>
        <p:blipFill>
          <a:blip r:embed="rId1"/>
          <a:stretch/>
        </p:blipFill>
        <p:spPr>
          <a:xfrm>
            <a:off x="683640" y="1556640"/>
            <a:ext cx="7709400" cy="759960"/>
          </a:xfrm>
          <a:prstGeom prst="rect">
            <a:avLst/>
          </a:prstGeom>
          <a:ln w="0">
            <a:solidFill>
              <a:srgbClr val="333399"/>
            </a:solidFill>
          </a:ln>
        </p:spPr>
      </p:pic>
      <p:grpSp>
        <p:nvGrpSpPr>
          <p:cNvPr id="182" name="Group 32"/>
          <p:cNvGrpSpPr/>
          <p:nvPr/>
        </p:nvGrpSpPr>
        <p:grpSpPr>
          <a:xfrm>
            <a:off x="2935440" y="2455200"/>
            <a:ext cx="3476160" cy="1261440"/>
            <a:chOff x="2935440" y="2455200"/>
            <a:chExt cx="3476160" cy="1261440"/>
          </a:xfrm>
        </p:grpSpPr>
        <p:sp>
          <p:nvSpPr>
            <p:cNvPr id="183" name="Ellipse 5"/>
            <p:cNvSpPr/>
            <p:nvPr/>
          </p:nvSpPr>
          <p:spPr>
            <a:xfrm>
              <a:off x="2935440" y="2455200"/>
              <a:ext cx="3476160" cy="12614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" name="Textfeld 11"/>
            <p:cNvSpPr/>
            <p:nvPr/>
          </p:nvSpPr>
          <p:spPr>
            <a:xfrm>
              <a:off x="3267360" y="2637000"/>
              <a:ext cx="2888640" cy="942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de-DE" sz="2800" spc="-1" strike="noStrike">
                  <a:solidFill>
                    <a:srgbClr val="ffffff"/>
                  </a:solidFill>
                  <a:latin typeface="Arial Narrow"/>
                  <a:ea typeface="ヒラギノ角ゴ Pro W3"/>
                </a:rPr>
                <a:t>Consejo Científico</a:t>
              </a:r>
              <a:br>
                <a:rPr sz="2800"/>
              </a:br>
              <a:r>
                <a:rPr b="0" lang="de-DE" sz="1400" spc="-1" strike="noStrike">
                  <a:solidFill>
                    <a:srgbClr val="ffffff"/>
                  </a:solidFill>
                  <a:latin typeface="Arial Narrow"/>
                  <a:ea typeface="ヒラギノ角ゴ Pro W3"/>
                </a:rPr>
                <a:t>profesores y evaluadores de universi-dades alemanas y argentinas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185" name="Gerade Verbindung mit Pfeil 36"/>
          <p:cNvSpPr/>
          <p:nvPr/>
        </p:nvSpPr>
        <p:spPr>
          <a:xfrm>
            <a:off x="1515960" y="2348640"/>
            <a:ext cx="360" cy="41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Gerade Verbindung mit Pfeil 19"/>
          <p:cNvSpPr/>
          <p:nvPr/>
        </p:nvSpPr>
        <p:spPr>
          <a:xfrm flipV="1">
            <a:off x="7948440" y="2348640"/>
            <a:ext cx="360" cy="41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Textfeld 35"/>
          <p:cNvSpPr/>
          <p:nvPr/>
        </p:nvSpPr>
        <p:spPr>
          <a:xfrm>
            <a:off x="218880" y="4293000"/>
            <a:ext cx="1904760" cy="15829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Universidades Argentinas</a:t>
            </a:r>
            <a:br>
              <a:rPr sz="22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Presentaciones, 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Implementación y gestión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8" name="Textfeld 35"/>
          <p:cNvSpPr/>
          <p:nvPr/>
        </p:nvSpPr>
        <p:spPr>
          <a:xfrm>
            <a:off x="7143480" y="4276800"/>
            <a:ext cx="1904760" cy="15829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Universidades Alemanas</a:t>
            </a:r>
            <a:br>
              <a:rPr sz="22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Presentaciones, 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Implementación y gestión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9" name="Gerade Verbindung mit Pfeil 41"/>
          <p:cNvSpPr/>
          <p:nvPr/>
        </p:nvSpPr>
        <p:spPr>
          <a:xfrm flipH="1">
            <a:off x="6411960" y="5013000"/>
            <a:ext cx="654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Gerade Verbindung mit Pfeil 49"/>
          <p:cNvSpPr/>
          <p:nvPr/>
        </p:nvSpPr>
        <p:spPr>
          <a:xfrm>
            <a:off x="6446520" y="5373360"/>
            <a:ext cx="61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1" name="Gruppieren 11"/>
          <p:cNvGrpSpPr/>
          <p:nvPr/>
        </p:nvGrpSpPr>
        <p:grpSpPr>
          <a:xfrm>
            <a:off x="2271960" y="1556640"/>
            <a:ext cx="1400040" cy="759960"/>
            <a:chOff x="2271960" y="1556640"/>
            <a:chExt cx="1400040" cy="759960"/>
          </a:xfrm>
        </p:grpSpPr>
        <p:pic>
          <p:nvPicPr>
            <p:cNvPr id="192" name="Grafik 10" descr=""/>
            <p:cNvPicPr/>
            <p:nvPr/>
          </p:nvPicPr>
          <p:blipFill>
            <a:blip r:embed="rId2"/>
            <a:stretch/>
          </p:blipFill>
          <p:spPr>
            <a:xfrm>
              <a:off x="2271960" y="1575720"/>
              <a:ext cx="1400040" cy="6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3" name="Grafik 3" descr="Ein Bild, das Text enthält.&#10;&#10;Automatisch generierte Beschreibung"/>
            <p:cNvPicPr/>
            <p:nvPr/>
          </p:nvPicPr>
          <p:blipFill>
            <a:blip r:embed="rId3"/>
            <a:stretch/>
          </p:blipFill>
          <p:spPr>
            <a:xfrm>
              <a:off x="2586960" y="1556640"/>
              <a:ext cx="832680" cy="759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4" name="PlaceHolder 2"/>
          <p:cNvSpPr>
            <a:spLocks noGrp="1"/>
          </p:cNvSpPr>
          <p:nvPr>
            <p:ph type="sldNum" idx="8"/>
          </p:nvPr>
        </p:nvSpPr>
        <p:spPr>
          <a:xfrm>
            <a:off x="107640" y="6215040"/>
            <a:ext cx="7196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DF80D8B2-EBB6-4A50-A297-0CEB89614D16}" type="slidenum"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transition>
    <p:fade thruBlk="true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240" cy="7632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Structure of CUAA-DAHZ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Rechteck 8"/>
          <p:cNvSpPr/>
          <p:nvPr/>
        </p:nvSpPr>
        <p:spPr>
          <a:xfrm>
            <a:off x="324000" y="980640"/>
            <a:ext cx="8496000" cy="576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Textfeld 17"/>
          <p:cNvSpPr/>
          <p:nvPr/>
        </p:nvSpPr>
        <p:spPr>
          <a:xfrm>
            <a:off x="6804360" y="2793600"/>
            <a:ext cx="2096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Evaluation and funding recommendation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8" name="Gerade Verbindung mit Pfeil 27"/>
          <p:cNvSpPr/>
          <p:nvPr/>
        </p:nvSpPr>
        <p:spPr>
          <a:xfrm>
            <a:off x="6446520" y="3150360"/>
            <a:ext cx="575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Textfeld 22"/>
          <p:cNvSpPr/>
          <p:nvPr/>
        </p:nvSpPr>
        <p:spPr>
          <a:xfrm>
            <a:off x="3306960" y="4283640"/>
            <a:ext cx="270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Transfer of applications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0" name="Gerade Verbindung mit Pfeil 30"/>
          <p:cNvSpPr/>
          <p:nvPr/>
        </p:nvSpPr>
        <p:spPr>
          <a:xfrm flipV="1">
            <a:off x="3996000" y="3788280"/>
            <a:ext cx="360" cy="5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Gerade Verbindung mit Pfeil 31"/>
          <p:cNvSpPr/>
          <p:nvPr/>
        </p:nvSpPr>
        <p:spPr>
          <a:xfrm flipV="1">
            <a:off x="5364000" y="3788280"/>
            <a:ext cx="360" cy="513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feld 24"/>
          <p:cNvSpPr/>
          <p:nvPr/>
        </p:nvSpPr>
        <p:spPr>
          <a:xfrm>
            <a:off x="316440" y="3029040"/>
            <a:ext cx="23112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Funding </a:t>
            </a:r>
            <a:br>
              <a:rPr sz="2000"/>
            </a:b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decision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3" name="Gerade Verbindung mit Pfeil 39"/>
          <p:cNvSpPr/>
          <p:nvPr/>
        </p:nvSpPr>
        <p:spPr>
          <a:xfrm>
            <a:off x="1907640" y="3736800"/>
            <a:ext cx="1040040" cy="89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Gerade Verbindung mit Pfeil 41"/>
          <p:cNvSpPr/>
          <p:nvPr/>
        </p:nvSpPr>
        <p:spPr>
          <a:xfrm flipH="1">
            <a:off x="2189160" y="5373360"/>
            <a:ext cx="654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Abgerundetes Rechteck 6"/>
          <p:cNvSpPr/>
          <p:nvPr/>
        </p:nvSpPr>
        <p:spPr>
          <a:xfrm>
            <a:off x="2916360" y="4669560"/>
            <a:ext cx="1739520" cy="1103400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Abgerundetes Rechteck 9"/>
          <p:cNvSpPr/>
          <p:nvPr/>
        </p:nvSpPr>
        <p:spPr>
          <a:xfrm>
            <a:off x="4644000" y="4676040"/>
            <a:ext cx="1729800" cy="1096920"/>
          </a:xfrm>
          <a:prstGeom prst="roundRect">
            <a:avLst>
              <a:gd name="adj" fmla="val 1666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feld 34"/>
          <p:cNvSpPr/>
          <p:nvPr/>
        </p:nvSpPr>
        <p:spPr>
          <a:xfrm>
            <a:off x="2967120" y="4604760"/>
            <a:ext cx="163800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CUAA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Argentina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Director: Lic. Hebe Leyendecker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08" name="Textfeld 44"/>
          <p:cNvSpPr/>
          <p:nvPr/>
        </p:nvSpPr>
        <p:spPr>
          <a:xfrm>
            <a:off x="4666680" y="4604760"/>
            <a:ext cx="163800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DAHZ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Germany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Director: M.A. Daniel Zimmermann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09" name="Textfeld 11"/>
          <p:cNvSpPr/>
          <p:nvPr/>
        </p:nvSpPr>
        <p:spPr>
          <a:xfrm>
            <a:off x="1763640" y="980640"/>
            <a:ext cx="58323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de-DE" sz="32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CUAA-DAHZ Steering Committee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0" name="Gerade Verbindung mit Pfeil 49"/>
          <p:cNvSpPr/>
          <p:nvPr/>
        </p:nvSpPr>
        <p:spPr>
          <a:xfrm>
            <a:off x="2223720" y="5013000"/>
            <a:ext cx="61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1" name="Grafik 4" descr=""/>
          <p:cNvPicPr/>
          <p:nvPr/>
        </p:nvPicPr>
        <p:blipFill>
          <a:blip r:embed="rId1"/>
          <a:stretch/>
        </p:blipFill>
        <p:spPr>
          <a:xfrm>
            <a:off x="683640" y="1556640"/>
            <a:ext cx="7709400" cy="759960"/>
          </a:xfrm>
          <a:prstGeom prst="rect">
            <a:avLst/>
          </a:prstGeom>
          <a:ln w="0">
            <a:solidFill>
              <a:srgbClr val="333399"/>
            </a:solidFill>
          </a:ln>
        </p:spPr>
      </p:pic>
      <p:grpSp>
        <p:nvGrpSpPr>
          <p:cNvPr id="212" name="Group 32"/>
          <p:cNvGrpSpPr/>
          <p:nvPr/>
        </p:nvGrpSpPr>
        <p:grpSpPr>
          <a:xfrm>
            <a:off x="2935440" y="2638440"/>
            <a:ext cx="3476160" cy="1049400"/>
            <a:chOff x="2935440" y="2638440"/>
            <a:chExt cx="3476160" cy="1049400"/>
          </a:xfrm>
        </p:grpSpPr>
        <p:sp>
          <p:nvSpPr>
            <p:cNvPr id="213" name="Ellipse 5"/>
            <p:cNvSpPr/>
            <p:nvPr/>
          </p:nvSpPr>
          <p:spPr>
            <a:xfrm>
              <a:off x="2935440" y="2638440"/>
              <a:ext cx="3476160" cy="10494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" name="Textfeld 11"/>
            <p:cNvSpPr/>
            <p:nvPr/>
          </p:nvSpPr>
          <p:spPr>
            <a:xfrm>
              <a:off x="3267360" y="2671200"/>
              <a:ext cx="2888640" cy="88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de-DE" sz="2400" spc="-1" strike="noStrike">
                  <a:solidFill>
                    <a:srgbClr val="ffffff"/>
                  </a:solidFill>
                  <a:latin typeface="Arial Narrow"/>
                  <a:ea typeface="ヒラギノ角ゴ Pro W3"/>
                </a:rPr>
                <a:t>Scientific Council</a:t>
              </a:r>
              <a:endParaRPr b="0" lang="en-US" sz="2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b="0" lang="de-DE" sz="1400" spc="-1" strike="noStrike">
                  <a:solidFill>
                    <a:srgbClr val="ffffff"/>
                  </a:solidFill>
                  <a:latin typeface="Arial Narrow"/>
                  <a:ea typeface="ヒラギノ角ゴ Pro W3"/>
                </a:rPr>
                <a:t>professors and evaluators of German and Argentine Universities</a:t>
              </a:r>
              <a:endParaRPr b="0" lang="en-US" sz="1400" spc="-1" strike="noStrike">
                <a:latin typeface="Arial"/>
              </a:endParaRPr>
            </a:p>
          </p:txBody>
        </p:sp>
      </p:grpSp>
      <p:sp>
        <p:nvSpPr>
          <p:cNvPr id="215" name="Gerade Verbindung mit Pfeil 36"/>
          <p:cNvSpPr/>
          <p:nvPr/>
        </p:nvSpPr>
        <p:spPr>
          <a:xfrm flipH="1">
            <a:off x="1546920" y="2357280"/>
            <a:ext cx="360" cy="711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Gerade Verbindung mit Pfeil 19"/>
          <p:cNvSpPr/>
          <p:nvPr/>
        </p:nvSpPr>
        <p:spPr>
          <a:xfrm flipV="1">
            <a:off x="7740360" y="2361960"/>
            <a:ext cx="360" cy="41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Textfeld 35"/>
          <p:cNvSpPr/>
          <p:nvPr/>
        </p:nvSpPr>
        <p:spPr>
          <a:xfrm>
            <a:off x="218880" y="4293000"/>
            <a:ext cx="1904760" cy="15829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Argentine Universities</a:t>
            </a:r>
            <a:r>
              <a:rPr b="0" lang="de-DE" sz="2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br>
              <a:rPr sz="22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Applications, 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Impementation and management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8" name="Gerade Verbindung mit Pfeil 41"/>
          <p:cNvSpPr/>
          <p:nvPr/>
        </p:nvSpPr>
        <p:spPr>
          <a:xfrm flipH="1">
            <a:off x="6411960" y="5013000"/>
            <a:ext cx="654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Gerade Verbindung mit Pfeil 49"/>
          <p:cNvSpPr/>
          <p:nvPr/>
        </p:nvSpPr>
        <p:spPr>
          <a:xfrm>
            <a:off x="6446520" y="5373360"/>
            <a:ext cx="619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Textfeld 35"/>
          <p:cNvSpPr/>
          <p:nvPr/>
        </p:nvSpPr>
        <p:spPr>
          <a:xfrm>
            <a:off x="7131600" y="4276800"/>
            <a:ext cx="1904760" cy="15829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2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German Universities</a:t>
            </a:r>
            <a:r>
              <a:rPr b="0" lang="de-DE" sz="2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br>
              <a:rPr sz="22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Applications, 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Impementation and management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21" name="Gruppieren 29"/>
          <p:cNvGrpSpPr/>
          <p:nvPr/>
        </p:nvGrpSpPr>
        <p:grpSpPr>
          <a:xfrm>
            <a:off x="2271960" y="1556640"/>
            <a:ext cx="1400040" cy="759960"/>
            <a:chOff x="2271960" y="1556640"/>
            <a:chExt cx="1400040" cy="759960"/>
          </a:xfrm>
        </p:grpSpPr>
        <p:pic>
          <p:nvPicPr>
            <p:cNvPr id="222" name="Grafik 30" descr=""/>
            <p:cNvPicPr/>
            <p:nvPr/>
          </p:nvPicPr>
          <p:blipFill>
            <a:blip r:embed="rId2"/>
            <a:stretch/>
          </p:blipFill>
          <p:spPr>
            <a:xfrm>
              <a:off x="2271960" y="1575720"/>
              <a:ext cx="1400040" cy="684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3" name="Grafik 31" descr="Ein Bild, das Text enthält.&#10;&#10;Automatisch generierte Beschreibung"/>
            <p:cNvPicPr/>
            <p:nvPr/>
          </p:nvPicPr>
          <p:blipFill>
            <a:blip r:embed="rId3"/>
            <a:stretch/>
          </p:blipFill>
          <p:spPr>
            <a:xfrm>
              <a:off x="2586960" y="1556640"/>
              <a:ext cx="832680" cy="759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4" name="PlaceHolder 2"/>
          <p:cNvSpPr>
            <a:spLocks noGrp="1"/>
          </p:cNvSpPr>
          <p:nvPr>
            <p:ph type="sldNum" idx="9"/>
          </p:nvPr>
        </p:nvSpPr>
        <p:spPr>
          <a:xfrm>
            <a:off x="107640" y="6215040"/>
            <a:ext cx="7196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0F5B9FD3-4DD1-4037-95F4-3F654B32B100}" type="slidenum"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transition>
    <p:fade thruBlk="true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5"/>
          <p:cNvSpPr/>
          <p:nvPr/>
        </p:nvSpPr>
        <p:spPr>
          <a:xfrm>
            <a:off x="349200" y="188640"/>
            <a:ext cx="8398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Double Degree Programs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226" name="Grafik 2" descr=""/>
          <p:cNvPicPr/>
          <p:nvPr/>
        </p:nvPicPr>
        <p:blipFill>
          <a:blip r:embed="rId1"/>
          <a:stretch/>
        </p:blipFill>
        <p:spPr>
          <a:xfrm>
            <a:off x="349200" y="836640"/>
            <a:ext cx="2891160" cy="3742200"/>
          </a:xfrm>
          <a:prstGeom prst="rect">
            <a:avLst/>
          </a:prstGeom>
          <a:ln w="0">
            <a:noFill/>
          </a:ln>
        </p:spPr>
      </p:pic>
      <p:pic>
        <p:nvPicPr>
          <p:cNvPr id="227" name="Grafik 3" descr=""/>
          <p:cNvPicPr/>
          <p:nvPr/>
        </p:nvPicPr>
        <p:blipFill>
          <a:blip r:embed="rId2"/>
          <a:stretch/>
        </p:blipFill>
        <p:spPr>
          <a:xfrm>
            <a:off x="3395520" y="836640"/>
            <a:ext cx="5560920" cy="3742200"/>
          </a:xfrm>
          <a:prstGeom prst="rect">
            <a:avLst/>
          </a:prstGeom>
          <a:ln w="0">
            <a:noFill/>
          </a:ln>
        </p:spPr>
      </p:pic>
      <p:sp>
        <p:nvSpPr>
          <p:cNvPr id="228" name="Rechteck 4"/>
          <p:cNvSpPr/>
          <p:nvPr/>
        </p:nvSpPr>
        <p:spPr>
          <a:xfrm>
            <a:off x="5076000" y="4677120"/>
            <a:ext cx="38804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ARG</a:t>
            </a:r>
            <a:r>
              <a:rPr b="0" lang="es-ES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: Buenos Aires, Córdoba, Concepción del Uruguay, La Plata, Mendoza, Rosario, San Juan, San Luis, Santa Fe, San Rafael, Tucumán (LZ, RC, RN, La Pampa, Rafaela)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9" name="Rechteck 5"/>
          <p:cNvSpPr/>
          <p:nvPr/>
        </p:nvSpPr>
        <p:spPr>
          <a:xfrm>
            <a:off x="187200" y="4677120"/>
            <a:ext cx="46724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de-DE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DEU</a:t>
            </a: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Calibri"/>
              </a:rPr>
              <a:t>: Biberach, Bochum, Berlin, Dresden, Emden, Freiburg, Göttingen, Jena, Kaiserslautern, Karlsruhe, Mainz, München, Neu-Ulm, Neubrandenburg, Rostock, Sankt Augustin (Kassel, Heilbronn…)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0573DA-B1BB-4F68-9620-AB60280CACA0}" type="slidenum">
              <a:t>15</a:t>
            </a:fld>
          </a:p>
        </p:txBody>
      </p:sp>
    </p:spTree>
  </p:cSld>
  <p:transition>
    <p:fade thruBlk="true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5"/>
          <p:cNvSpPr/>
          <p:nvPr/>
        </p:nvSpPr>
        <p:spPr>
          <a:xfrm>
            <a:off x="349200" y="188640"/>
            <a:ext cx="8398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I.DEAR-Projects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231" name="Grafik 4" descr=""/>
          <p:cNvPicPr/>
          <p:nvPr/>
        </p:nvPicPr>
        <p:blipFill>
          <a:blip r:embed="rId1"/>
          <a:stretch/>
        </p:blipFill>
        <p:spPr>
          <a:xfrm>
            <a:off x="4428000" y="716040"/>
            <a:ext cx="4420080" cy="4440600"/>
          </a:xfrm>
          <a:prstGeom prst="rect">
            <a:avLst/>
          </a:prstGeom>
          <a:ln w="0">
            <a:noFill/>
          </a:ln>
        </p:spPr>
      </p:pic>
      <p:sp>
        <p:nvSpPr>
          <p:cNvPr id="232" name="Rechteck 6"/>
          <p:cNvSpPr/>
          <p:nvPr/>
        </p:nvSpPr>
        <p:spPr>
          <a:xfrm>
            <a:off x="4428000" y="5229360"/>
            <a:ext cx="4420080" cy="6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Calibri"/>
              </a:rPr>
              <a:t>Buenos Aires, Bahía Blanca, Mendoza, Mar del Plata, San Juan, Santa Fe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233" name="Rechteck 7"/>
          <p:cNvSpPr/>
          <p:nvPr/>
        </p:nvSpPr>
        <p:spPr>
          <a:xfrm>
            <a:off x="161640" y="5025960"/>
            <a:ext cx="3895200" cy="9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900" spc="-1" strike="noStrike">
                <a:solidFill>
                  <a:srgbClr val="000000"/>
                </a:solidFill>
                <a:latin typeface="Arial Narrow"/>
                <a:ea typeface="Calibri"/>
              </a:rPr>
              <a:t>Amberg, Berlin, Braunschweig, Dresden, Karlsruhe, Magdeburg, Saarbrücken, Nürnberg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234" name="Grafik 2" descr=""/>
          <p:cNvPicPr/>
          <p:nvPr/>
        </p:nvPicPr>
        <p:blipFill>
          <a:blip r:embed="rId2"/>
          <a:stretch/>
        </p:blipFill>
        <p:spPr>
          <a:xfrm>
            <a:off x="249120" y="734400"/>
            <a:ext cx="4077720" cy="4289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5A3A916-0CEF-408A-873B-520B4F0C93E5}" type="slidenum">
              <a:t>16</a:t>
            </a:fld>
          </a:p>
        </p:txBody>
      </p:sp>
    </p:spTree>
  </p:cSld>
  <p:transition>
    <p:fade thruBlk="true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5"/>
          <p:cNvSpPr/>
          <p:nvPr/>
        </p:nvSpPr>
        <p:spPr>
          <a:xfrm>
            <a:off x="323640" y="188640"/>
            <a:ext cx="8248680" cy="942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Binat. Studiengänge: Fächer und Schwerpunkte</a:t>
            </a:r>
            <a:br>
              <a:rPr sz="2400"/>
            </a:br>
            <a:endParaRPr b="0" lang="en-US" sz="3200" spc="-1" strike="noStrike">
              <a:latin typeface="Arial"/>
            </a:endParaRPr>
          </a:p>
        </p:txBody>
      </p:sp>
      <p:sp>
        <p:nvSpPr>
          <p:cNvPr id="236" name="Rectangle 5"/>
          <p:cNvSpPr/>
          <p:nvPr/>
        </p:nvSpPr>
        <p:spPr>
          <a:xfrm>
            <a:off x="0" y="5791320"/>
            <a:ext cx="9143640" cy="1519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Rectangle 9"/>
          <p:cNvSpPr/>
          <p:nvPr/>
        </p:nvSpPr>
        <p:spPr>
          <a:xfrm>
            <a:off x="642960" y="6215040"/>
            <a:ext cx="2572920" cy="57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www.cuaa-dahz.org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238" name="TextBox 5"/>
          <p:cNvSpPr/>
          <p:nvPr/>
        </p:nvSpPr>
        <p:spPr>
          <a:xfrm>
            <a:off x="323640" y="764640"/>
            <a:ext cx="8640720" cy="4753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Diseño de Sistemas Electrónicos Aplicados a la Agronomía / 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Elektrotechnische Systementwicklung für die Agrarwirtschaft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Gestión de Cultivos Extensivos / </a:t>
            </a: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Nachhaltiges landwirtschaftliches Produktionsmanagement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Sistemas Físico-Cibernéticos Industriales / </a:t>
            </a: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Informatics: Industrial Cyber-Physical-Systems</a:t>
            </a:r>
            <a:r>
              <a:rPr b="0" lang="es-ES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Gestión Proyectos de Ingeniería / </a:t>
            </a:r>
            <a:r>
              <a:rPr b="0" lang="es-ES_tradnl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Engineering Management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Gestión Ambiental y Territorial / </a:t>
            </a: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Strategisches Umwelt- und Nachhaltigkeitsmanagement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Ciencia Regional e Impacto Ambiental / </a:t>
            </a: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Regionalwissenschaft und Umweltveränderungen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Business Intelligence and Business Analytics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Intelligent Energy Systems – </a:t>
            </a:r>
            <a:r>
              <a:rPr b="0" lang="es-AR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Astrofísica / </a:t>
            </a: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Astrophysik (PhD)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Energía y Ambiente / </a:t>
            </a:r>
            <a:r>
              <a:rPr b="0" lang="es-ES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Energy and Environment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Geotermia Aplicada / </a:t>
            </a: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Angewandte Geothermie; Geotechnik / Geotechnical Engineering 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Planificación Urbana / </a:t>
            </a: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Stadtplanung und urbane Mobilität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Ciencias Biomédicas / </a:t>
            </a: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Biomedizin – </a:t>
            </a:r>
            <a:r>
              <a:rPr b="0" lang="es-ES_tradnl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Biología Molecular / </a:t>
            </a:r>
            <a:r>
              <a:rPr b="0" lang="es-ES_tradnl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Molekularbiologie (PhD)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Bioquímica y Biología Aplicada / </a:t>
            </a: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Molekulare Biotechnologie (PhD)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Estudios Globales / </a:t>
            </a:r>
            <a:r>
              <a:rPr b="0" lang="es-ES_tradnl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Global Studies (PhD) – </a:t>
            </a:r>
            <a:r>
              <a:rPr b="0" lang="en-U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Estudios sociales interdisciplinarios de Europa y América Latina / </a:t>
            </a: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Interdisziplinäre Soziokulturelle Studien Europa-Lateinamerika (PhD)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Negocios Internacionales / </a:t>
            </a:r>
            <a:r>
              <a:rPr b="0" lang="es-ES_tradnl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International Business / </a:t>
            </a: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International Management and Finance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9" name="PlaceHolder 1"/>
          <p:cNvSpPr>
            <a:spLocks noGrp="1"/>
          </p:cNvSpPr>
          <p:nvPr>
            <p:ph type="sldNum" idx="10"/>
          </p:nvPr>
        </p:nvSpPr>
        <p:spPr>
          <a:xfrm>
            <a:off x="107640" y="6215040"/>
            <a:ext cx="7196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E50F5095-5473-4877-93AB-B6B3415958F8}" type="slidenum"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transition>
    <p:fade thruBlk="true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5"/>
          <p:cNvSpPr/>
          <p:nvPr/>
        </p:nvSpPr>
        <p:spPr>
          <a:xfrm>
            <a:off x="323640" y="188640"/>
            <a:ext cx="8248680" cy="57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Double degree programs: subjects / fields of study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1" name="Rectangle 5"/>
          <p:cNvSpPr/>
          <p:nvPr/>
        </p:nvSpPr>
        <p:spPr>
          <a:xfrm>
            <a:off x="0" y="5791320"/>
            <a:ext cx="9143640" cy="15192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Rectangle 9"/>
          <p:cNvSpPr/>
          <p:nvPr/>
        </p:nvSpPr>
        <p:spPr>
          <a:xfrm>
            <a:off x="642960" y="6215040"/>
            <a:ext cx="2572920" cy="576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www.cuaa-dahz.org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243" name="TextBox 5"/>
          <p:cNvSpPr/>
          <p:nvPr/>
        </p:nvSpPr>
        <p:spPr>
          <a:xfrm>
            <a:off x="323640" y="764640"/>
            <a:ext cx="8640720" cy="4753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Diseño de Sistemas Electrónicos Aplicados a la Agronomía / 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Elektrotechnische Systementwicklung für die Agrarwirtschaft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Gestión de Cultivos Extensivos / </a:t>
            </a: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Nachhaltiges landwirtschaftliches Produktionsmanagement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Sistemas Físico-Cibernéticos Industriales / </a:t>
            </a:r>
            <a:r>
              <a:rPr b="0" lang="de-DE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Informatics: Industrial Cyber-Physical-Systems</a:t>
            </a:r>
            <a:r>
              <a:rPr b="0" lang="es-ES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Gestión Proyectos de Ingeniería / </a:t>
            </a:r>
            <a:r>
              <a:rPr b="0" lang="es-ES_tradnl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Engineering Management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Gestión Ambiental y Territorial / </a:t>
            </a: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Strategisches Umwelt- und Nachhaltigkeitsmanagement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Ciencia Regional e Impacto Ambiental / </a:t>
            </a: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Regionalwissenschaft und Umweltveränderungen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Business Intelligence and Business Analytics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Intelligent Energy Systems </a:t>
            </a:r>
            <a:r>
              <a:rPr b="0" lang="es-AR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– Astrofísica / </a:t>
            </a: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Astrophysik (PhD)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Energía y Ambiente / </a:t>
            </a:r>
            <a:r>
              <a:rPr b="0" lang="es-ES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Energy and Environment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Geotermia Aplicada / </a:t>
            </a: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Angewandte Geothermie; Geotechnik / Geotechnical Engineering 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Planificación Urbana / </a:t>
            </a: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Stadtplanung und urbane Mobilität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Ciencias Biomédicas / </a:t>
            </a: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Biomedizin – </a:t>
            </a:r>
            <a:r>
              <a:rPr b="0" lang="es-ES_tradnl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Biología Molecular / </a:t>
            </a:r>
            <a:r>
              <a:rPr b="0" lang="es-ES_tradnl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Molekularbiologie (PhD)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AR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Bioquímica y Biología Aplicada / </a:t>
            </a: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Molekulare Biotechnologie (PhD)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Estudios Globales / </a:t>
            </a:r>
            <a:r>
              <a:rPr b="0" lang="es-ES_tradnl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Global Studies (PhD) – </a:t>
            </a:r>
            <a:r>
              <a:rPr b="0" lang="en-US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Estudios sociales interdisciplinarios de Europa y América Latina / </a:t>
            </a:r>
            <a:r>
              <a:rPr b="0" lang="en-US" sz="1800" spc="-1" strike="noStrike">
                <a:solidFill>
                  <a:srgbClr val="000000"/>
                </a:solidFill>
                <a:latin typeface="Arial Narrow"/>
                <a:ea typeface="Arial"/>
              </a:rPr>
              <a:t>Interdisziplinäre Soziokulturelle Studien Europa-Lateinamerika (PhD)</a:t>
            </a:r>
            <a:endParaRPr b="0" lang="en-US" sz="1800" spc="-1" strike="noStrike">
              <a:latin typeface="Arial"/>
            </a:endParaRPr>
          </a:p>
          <a:p>
            <a:pPr lvl="1" marL="285840" indent="-28584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0" lang="es-ES_tradnl" sz="1800" spc="-1" strike="noStrike">
                <a:solidFill>
                  <a:srgbClr val="0070c0"/>
                </a:solidFill>
                <a:latin typeface="Arial Narrow"/>
                <a:ea typeface="ヒラギノ角ゴ Pro W3"/>
              </a:rPr>
              <a:t>Negocios Internacionales / </a:t>
            </a:r>
            <a:r>
              <a:rPr b="0" lang="es-ES_tradnl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International Business / </a:t>
            </a:r>
            <a:r>
              <a:rPr b="0" lang="es-AR" sz="1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International Management and Finance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sldNum" idx="11"/>
          </p:nvPr>
        </p:nvSpPr>
        <p:spPr>
          <a:xfrm>
            <a:off x="107640" y="6215040"/>
            <a:ext cx="7196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3823D5F6-E562-4482-A196-9CE54FBB8D84}" type="slidenum"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transition>
    <p:fade thruBlk="true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60360" y="196200"/>
            <a:ext cx="8229240" cy="7632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DAHZ: Stand der Dinge &amp; Perspektiven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6" name="Rechteck 8"/>
          <p:cNvSpPr/>
          <p:nvPr/>
        </p:nvSpPr>
        <p:spPr>
          <a:xfrm>
            <a:off x="251640" y="993960"/>
            <a:ext cx="8434800" cy="5731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7" name="Grafik 40" descr=""/>
          <p:cNvPicPr/>
          <p:nvPr/>
        </p:nvPicPr>
        <p:blipFill>
          <a:blip r:embed="rId1"/>
          <a:stretch/>
        </p:blipFill>
        <p:spPr>
          <a:xfrm>
            <a:off x="7596360" y="161640"/>
            <a:ext cx="1118520" cy="894960"/>
          </a:xfrm>
          <a:prstGeom prst="rect">
            <a:avLst/>
          </a:prstGeom>
          <a:ln w="0">
            <a:noFill/>
          </a:ln>
        </p:spPr>
      </p:pic>
      <p:sp>
        <p:nvSpPr>
          <p:cNvPr id="248" name="Rechteck 2"/>
          <p:cNvSpPr/>
          <p:nvPr/>
        </p:nvSpPr>
        <p:spPr>
          <a:xfrm>
            <a:off x="395640" y="1766880"/>
            <a:ext cx="8434800" cy="429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2022/23: Jubiläum 10 Jahre DAHZ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Image-Film: </a:t>
            </a: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2"/>
              </a:rPr>
              <a:t>www.cuaa-dahz.de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Feier in Buenos Aires mit hochrangiger politischer Beteiligung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externe Evaluation mit positiven Ergebnissen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Start von Alumni-Aktivitäten </a:t>
            </a: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3"/>
              </a:rPr>
              <a:t>www.alumniportal-deutschland.de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br>
              <a:rPr sz="1000"/>
            </a:br>
            <a:r>
              <a:rPr b="0" lang="de-DE" sz="1000" spc="-1" strike="noStrike">
                <a:solidFill>
                  <a:srgbClr val="000000"/>
                </a:solidFill>
                <a:latin typeface="Arial Narrow"/>
              </a:rPr>
              <a:t> </a:t>
            </a:r>
            <a:endParaRPr b="0" lang="en-US" sz="1000" spc="-1" strike="noStrike">
              <a:latin typeface="Arial"/>
            </a:endParaRPr>
          </a:p>
          <a:p>
            <a:pPr marL="3430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2024: Deutschland Gastland bei der Messe FIESA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 Puerto Iguazú (Misiones)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Internationale Messe und Konferenz „Feria Internacional de Educación Superior en Argentina“ vom 19.-22. März 2024 in Puerto Iguazú, Misiones 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Ausschreibung für Konferenzbeiträge und Messebeteiligung bis Mitte November: </a:t>
            </a:r>
            <a:br>
              <a:rPr sz="2000"/>
            </a:b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4"/>
              </a:rPr>
              <a:t>www.fiesa.ar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und </a:t>
            </a: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5"/>
              </a:rPr>
              <a:t>www.gate-germany.de/internationale-hochschulmessen/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7F0CA21-D351-40A6-A011-D899D2EEC173}" type="slidenum">
              <a:t>19</a:t>
            </a:fld>
          </a:p>
        </p:txBody>
      </p:sp>
    </p:spTree>
  </p:cSld>
  <p:transition>
    <p:fade thruBlk="true"/>
  </p:transition>
  <p:timing>
    <p:tnLst>
      <p:par>
        <p:cTn id="46" dur="indefinite" restart="never" nodeType="tmRoot">
          <p:childTnLst>
            <p:seq>
              <p:cTn id="47" dur="indefinite" nodeType="mainSeq"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12"/>
          <p:cNvSpPr/>
          <p:nvPr/>
        </p:nvSpPr>
        <p:spPr>
          <a:xfrm>
            <a:off x="728640" y="282960"/>
            <a:ext cx="7830000" cy="206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Centro Universitario Argentino-Alemán (CUAA)</a:t>
            </a:r>
            <a:endParaRPr b="0" lang="en-US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AR" sz="3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Deutsch-Argentinisches Hochschulzentrum (DAHZ)</a:t>
            </a:r>
            <a:br>
              <a:rPr sz="3000"/>
            </a:br>
            <a:r>
              <a:rPr b="1" lang="es-AR" sz="3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German-Argentine University Center</a:t>
            </a:r>
            <a:endParaRPr b="0" lang="en-US" sz="3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AR" sz="24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Patrocinadores / Förderer / Sponsors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94" name="Picture 9" descr=""/>
          <p:cNvPicPr/>
          <p:nvPr/>
        </p:nvPicPr>
        <p:blipFill>
          <a:blip r:embed="rId1"/>
          <a:stretch/>
        </p:blipFill>
        <p:spPr>
          <a:xfrm>
            <a:off x="939240" y="4740120"/>
            <a:ext cx="2361960" cy="92088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20" descr=""/>
          <p:cNvPicPr/>
          <p:nvPr/>
        </p:nvPicPr>
        <p:blipFill>
          <a:blip r:embed="rId2"/>
          <a:stretch/>
        </p:blipFill>
        <p:spPr>
          <a:xfrm>
            <a:off x="4644000" y="2397240"/>
            <a:ext cx="2592000" cy="1535400"/>
          </a:xfrm>
          <a:prstGeom prst="rect">
            <a:avLst/>
          </a:prstGeom>
          <a:ln w="0">
            <a:noFill/>
          </a:ln>
        </p:spPr>
      </p:pic>
      <p:pic>
        <p:nvPicPr>
          <p:cNvPr id="96" name="Imagen 2" descr="HRK_logo"/>
          <p:cNvPicPr/>
          <p:nvPr/>
        </p:nvPicPr>
        <p:blipFill>
          <a:blip r:embed="rId3"/>
          <a:stretch/>
        </p:blipFill>
        <p:spPr>
          <a:xfrm>
            <a:off x="4792680" y="4755240"/>
            <a:ext cx="3365280" cy="761760"/>
          </a:xfrm>
          <a:prstGeom prst="rect">
            <a:avLst/>
          </a:prstGeom>
          <a:ln w="0">
            <a:noFill/>
          </a:ln>
        </p:spPr>
      </p:pic>
      <p:pic>
        <p:nvPicPr>
          <p:cNvPr id="97" name="Grafik 4" descr="Ein Bild, das Text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840960" y="2579760"/>
            <a:ext cx="2558520" cy="920880"/>
          </a:xfrm>
          <a:prstGeom prst="rect">
            <a:avLst/>
          </a:prstGeom>
          <a:ln w="0">
            <a:noFill/>
          </a:ln>
        </p:spPr>
      </p:pic>
      <p:pic>
        <p:nvPicPr>
          <p:cNvPr id="98" name="Grafik 7" descr="Ein Bild, das Text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736200" y="3425760"/>
            <a:ext cx="2768040" cy="1291680"/>
          </a:xfrm>
          <a:prstGeom prst="rect">
            <a:avLst/>
          </a:prstGeom>
          <a:ln w="0">
            <a:noFill/>
          </a:ln>
        </p:spPr>
      </p:pic>
      <p:pic>
        <p:nvPicPr>
          <p:cNvPr id="99" name="Grafik 5" descr="Ein Bild, das Text enthält.&#10;&#10;Automatisch generierte Beschreibung"/>
          <p:cNvPicPr/>
          <p:nvPr/>
        </p:nvPicPr>
        <p:blipFill>
          <a:blip r:embed="rId6"/>
          <a:stretch/>
        </p:blipFill>
        <p:spPr>
          <a:xfrm>
            <a:off x="4860000" y="3760200"/>
            <a:ext cx="3024000" cy="945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F1D1483-2E65-4D10-BFE9-62319CE41789}" type="slidenum">
              <a:t>2</a:t>
            </a:fld>
          </a:p>
        </p:txBody>
      </p:sp>
    </p:spTree>
  </p:cSld>
  <p:transition>
    <p:fade thruBlk="true"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60360" y="196200"/>
            <a:ext cx="8229240" cy="7632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CUAA: situación actual y perspectivas: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Rechteck 8"/>
          <p:cNvSpPr/>
          <p:nvPr/>
        </p:nvSpPr>
        <p:spPr>
          <a:xfrm>
            <a:off x="251640" y="993960"/>
            <a:ext cx="8434800" cy="5731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1" name="Grafik 40" descr=""/>
          <p:cNvPicPr/>
          <p:nvPr/>
        </p:nvPicPr>
        <p:blipFill>
          <a:blip r:embed="rId1"/>
          <a:stretch/>
        </p:blipFill>
        <p:spPr>
          <a:xfrm>
            <a:off x="7596360" y="161640"/>
            <a:ext cx="1118520" cy="894960"/>
          </a:xfrm>
          <a:prstGeom prst="rect">
            <a:avLst/>
          </a:prstGeom>
          <a:ln w="0">
            <a:noFill/>
          </a:ln>
        </p:spPr>
      </p:pic>
      <p:sp>
        <p:nvSpPr>
          <p:cNvPr id="252" name="Rechteck 2"/>
          <p:cNvSpPr/>
          <p:nvPr/>
        </p:nvSpPr>
        <p:spPr>
          <a:xfrm>
            <a:off x="395640" y="1766880"/>
            <a:ext cx="843480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2022/23: Aniversario 10 años del CUAA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Video CUAA: </a:t>
            </a: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2"/>
              </a:rPr>
              <a:t>www.cuaa-dahz.de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Celebración en Buenos Aires con participación de altas autoridades políticas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Evaluación externa del CUAA con resultados positivos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Actividades con egresados </a:t>
            </a: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3"/>
              </a:rPr>
              <a:t>www.alumniportal-deutschland.de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2024: Alemania País de Honor en la feria FIESA 2024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Feria Internacional de Educación Superior en Argentina FIESA 2024 </a:t>
            </a:r>
            <a:br>
              <a:rPr sz="2000"/>
            </a:b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del 19 al 22 de marzo de 2024 in Puerto Iguazú (Prov. Misiones)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Convocatoria abierta hasta mediados de noviembre para participar en el programa de la conferencia y en la feria:</a:t>
            </a:r>
            <a:br>
              <a:rPr sz="2000"/>
            </a:b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4"/>
              </a:rPr>
              <a:t>www.fiesa.ar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y </a:t>
            </a: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5"/>
              </a:rPr>
              <a:t>www.gate-germany.de/internationale-hochschulmessen/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F7BE636-F218-4A7C-A371-C4FEB6A1404D}" type="slidenum">
              <a:t>20</a:t>
            </a:fld>
          </a:p>
        </p:txBody>
      </p:sp>
    </p:spTree>
  </p:cSld>
  <p:transition>
    <p:fade thruBlk="true"/>
  </p:transition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360360" y="196200"/>
            <a:ext cx="8229240" cy="7632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CUAA-DAHZ outlook: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Rechteck 8"/>
          <p:cNvSpPr/>
          <p:nvPr/>
        </p:nvSpPr>
        <p:spPr>
          <a:xfrm>
            <a:off x="251640" y="993960"/>
            <a:ext cx="8434800" cy="5731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5" name="Grafik 40" descr=""/>
          <p:cNvPicPr/>
          <p:nvPr/>
        </p:nvPicPr>
        <p:blipFill>
          <a:blip r:embed="rId1"/>
          <a:stretch/>
        </p:blipFill>
        <p:spPr>
          <a:xfrm>
            <a:off x="7596360" y="161640"/>
            <a:ext cx="1118520" cy="894960"/>
          </a:xfrm>
          <a:prstGeom prst="rect">
            <a:avLst/>
          </a:prstGeom>
          <a:ln w="0">
            <a:noFill/>
          </a:ln>
        </p:spPr>
      </p:pic>
      <p:sp>
        <p:nvSpPr>
          <p:cNvPr id="256" name="Rechteck 2"/>
          <p:cNvSpPr/>
          <p:nvPr/>
        </p:nvSpPr>
        <p:spPr>
          <a:xfrm>
            <a:off x="395640" y="1766880"/>
            <a:ext cx="8434800" cy="39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2022/23: 10</a:t>
            </a:r>
            <a:r>
              <a:rPr b="1" lang="de-DE" sz="2000" spc="-1" strike="noStrike" baseline="30000">
                <a:solidFill>
                  <a:srgbClr val="000000"/>
                </a:solidFill>
                <a:latin typeface="Arial Narrow"/>
                <a:ea typeface="ヒラギノ角ゴ Pro W3"/>
              </a:rPr>
              <a:t>th</a:t>
            </a: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Aniversary CUAA-DAHZ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Image Film CUAA-DAHZ: </a:t>
            </a: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2"/>
              </a:rPr>
              <a:t>www.cuaa-dahz.de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Celebration in Buenos Aires with high-level political participation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External Evaluation of CUAA-DAHZ with positive results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First CUAA-DAHZ alumni activities </a:t>
            </a: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3"/>
              </a:rPr>
              <a:t>www.alumniportal-deutschland.de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br>
              <a:rPr sz="1000"/>
            </a:br>
            <a:r>
              <a:rPr b="0" lang="de-DE" sz="1000" spc="-1" strike="noStrike">
                <a:solidFill>
                  <a:srgbClr val="000000"/>
                </a:solidFill>
                <a:latin typeface="Arial Narrow"/>
              </a:rPr>
              <a:t> </a:t>
            </a:r>
            <a:endParaRPr b="0" lang="en-US" sz="1000" spc="-1" strike="noStrike">
              <a:latin typeface="Arial"/>
            </a:endParaRPr>
          </a:p>
          <a:p>
            <a:pPr marL="3430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2024: Germany Guest of Honor at Fair FIESA 2024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International Higher Education Fair and Conference in Argentina FIESA 2024 </a:t>
            </a:r>
            <a:br>
              <a:rPr sz="2000"/>
            </a:b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from March 19-22, 2024 in Puerto Iguazú (Prov. Misiones)</a:t>
            </a:r>
            <a:endParaRPr b="0" lang="en-US" sz="2000" spc="-1" strike="noStrike">
              <a:latin typeface="Arial"/>
            </a:endParaRPr>
          </a:p>
          <a:p>
            <a:pPr lvl="1" marL="800280" indent="-343080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en-US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Call open until mid-November to participate in the conference program and the fair: </a:t>
            </a: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4"/>
              </a:rPr>
              <a:t>www.fiesa.ar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y </a:t>
            </a:r>
            <a:r>
              <a:rPr b="0" lang="de-DE" sz="20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5"/>
              </a:rPr>
              <a:t>www.gate-germany.de/internationale-hochschulmessen/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0470755-48A1-4221-A642-A011EAA6803D}" type="slidenum">
              <a:t>21</a:t>
            </a:fld>
          </a:p>
        </p:txBody>
      </p:sp>
    </p:spTree>
  </p:cSld>
  <p:transition>
    <p:fade thruBlk="true"/>
  </p:transition>
  <p:timing>
    <p:tnLst>
      <p:par>
        <p:cTn id="66" dur="indefinite" restart="never" nodeType="tmRoot">
          <p:childTnLst>
            <p:seq>
              <p:cTn id="67" dur="indefinite" nodeType="mainSeq"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rafik 5" descr=""/>
          <p:cNvPicPr/>
          <p:nvPr/>
        </p:nvPicPr>
        <p:blipFill>
          <a:blip r:embed="rId1"/>
          <a:stretch/>
        </p:blipFill>
        <p:spPr>
          <a:xfrm>
            <a:off x="349200" y="836640"/>
            <a:ext cx="8542800" cy="4965480"/>
          </a:xfrm>
          <a:prstGeom prst="rect">
            <a:avLst/>
          </a:prstGeom>
          <a:ln w="0">
            <a:noFill/>
          </a:ln>
        </p:spPr>
      </p:pic>
      <p:sp>
        <p:nvSpPr>
          <p:cNvPr id="258" name="Rectangle 5"/>
          <p:cNvSpPr/>
          <p:nvPr/>
        </p:nvSpPr>
        <p:spPr>
          <a:xfrm>
            <a:off x="349200" y="188640"/>
            <a:ext cx="83988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10 Jahre DAHZ – X aniversario del CUAA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55B5B99-E9F5-441F-8F68-A68851CA5693}" type="slidenum">
              <a:t>22</a:t>
            </a:fld>
          </a:p>
        </p:txBody>
      </p:sp>
    </p:spTree>
  </p:cSld>
  <p:transition>
    <p:fade thruBlk="true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5"/>
          <p:cNvSpPr/>
          <p:nvPr/>
        </p:nvSpPr>
        <p:spPr>
          <a:xfrm>
            <a:off x="349200" y="188640"/>
            <a:ext cx="83988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10 Jahre DAHZ – X aniversario del CUAA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60" name="Grafik 1" descr=""/>
          <p:cNvPicPr/>
          <p:nvPr/>
        </p:nvPicPr>
        <p:blipFill>
          <a:blip r:embed="rId1"/>
          <a:stretch/>
        </p:blipFill>
        <p:spPr>
          <a:xfrm>
            <a:off x="220680" y="1124640"/>
            <a:ext cx="8842320" cy="45360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677A692-3BB3-4FD8-80DF-C18BC1965474}" type="slidenum">
              <a:t>23</a:t>
            </a:fld>
          </a:p>
        </p:txBody>
      </p:sp>
    </p:spTree>
  </p:cSld>
  <p:transition>
    <p:fade thruBlk="true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 5"/>
          <p:cNvSpPr/>
          <p:nvPr/>
        </p:nvSpPr>
        <p:spPr>
          <a:xfrm>
            <a:off x="349200" y="188640"/>
            <a:ext cx="83988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10 Jahre DAHZ – X aniversario del CUAA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62" name="Grafik 2" descr=""/>
          <p:cNvPicPr/>
          <p:nvPr/>
        </p:nvPicPr>
        <p:blipFill>
          <a:blip r:embed="rId1"/>
          <a:stretch/>
        </p:blipFill>
        <p:spPr>
          <a:xfrm>
            <a:off x="755640" y="836640"/>
            <a:ext cx="7704360" cy="5778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7A0FD78-44FC-457D-B0AC-A3046E7C093F}" type="slidenum">
              <a:t>24</a:t>
            </a:fld>
          </a:p>
        </p:txBody>
      </p:sp>
    </p:spTree>
  </p:cSld>
  <p:transition>
    <p:fade thruBlk="true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5"/>
          <p:cNvSpPr/>
          <p:nvPr/>
        </p:nvSpPr>
        <p:spPr>
          <a:xfrm>
            <a:off x="349200" y="188640"/>
            <a:ext cx="83988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FIESA 2024 (Iguazú): Germany Guest of Honor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64" name="Grafik 1" descr=""/>
          <p:cNvPicPr/>
          <p:nvPr/>
        </p:nvPicPr>
        <p:blipFill>
          <a:blip r:embed="rId1"/>
          <a:stretch/>
        </p:blipFill>
        <p:spPr>
          <a:xfrm>
            <a:off x="349200" y="1235160"/>
            <a:ext cx="4142160" cy="3032640"/>
          </a:xfrm>
          <a:prstGeom prst="rect">
            <a:avLst/>
          </a:prstGeom>
          <a:ln w="0">
            <a:noFill/>
          </a:ln>
        </p:spPr>
      </p:pic>
      <p:pic>
        <p:nvPicPr>
          <p:cNvPr id="265" name="Grafik 3" descr=""/>
          <p:cNvPicPr/>
          <p:nvPr/>
        </p:nvPicPr>
        <p:blipFill>
          <a:blip r:embed="rId2"/>
          <a:stretch/>
        </p:blipFill>
        <p:spPr>
          <a:xfrm>
            <a:off x="4636440" y="1234440"/>
            <a:ext cx="4144320" cy="3032640"/>
          </a:xfrm>
          <a:prstGeom prst="rect">
            <a:avLst/>
          </a:prstGeom>
          <a:ln w="0">
            <a:noFill/>
          </a:ln>
        </p:spPr>
      </p:pic>
      <p:pic>
        <p:nvPicPr>
          <p:cNvPr id="266" name="Grafik 5" descr=""/>
          <p:cNvPicPr/>
          <p:nvPr/>
        </p:nvPicPr>
        <p:blipFill>
          <a:blip r:embed="rId3"/>
          <a:stretch/>
        </p:blipFill>
        <p:spPr>
          <a:xfrm>
            <a:off x="948240" y="5002200"/>
            <a:ext cx="7086240" cy="874800"/>
          </a:xfrm>
          <a:prstGeom prst="rect">
            <a:avLst/>
          </a:prstGeom>
          <a:ln w="0">
            <a:noFill/>
          </a:ln>
        </p:spPr>
      </p:pic>
      <p:sp>
        <p:nvSpPr>
          <p:cNvPr id="267" name="Rechteck 8"/>
          <p:cNvSpPr/>
          <p:nvPr/>
        </p:nvSpPr>
        <p:spPr>
          <a:xfrm>
            <a:off x="611640" y="4221000"/>
            <a:ext cx="708624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lvl="1" marL="800280" indent="-343080" algn="ctr">
              <a:lnSpc>
                <a:spcPct val="12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March 19-22, 2024 in Puerto Iguazú, Misiones, Argentina – Register now!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50EE373-81AE-490F-B637-C2D896056F82}" type="slidenum">
              <a:t>25</a:t>
            </a:fld>
          </a:p>
        </p:txBody>
      </p:sp>
    </p:spTree>
  </p:cSld>
  <p:transition>
    <p:fade thruBlk="true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/>
          </p:nvPr>
        </p:nvSpPr>
        <p:spPr>
          <a:xfrm>
            <a:off x="0" y="260640"/>
            <a:ext cx="9143640" cy="761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de-DE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1" lang="de-DE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 </a:t>
            </a:r>
            <a:r>
              <a:rPr b="1" lang="de-DE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Oficinas / Geschäftsstellen Buenos Aires &amp; Bonn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feld 6"/>
          <p:cNvSpPr/>
          <p:nvPr/>
        </p:nvSpPr>
        <p:spPr>
          <a:xfrm>
            <a:off x="476280" y="2043360"/>
            <a:ext cx="4248000" cy="374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Hebe Leyendecker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Directora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Centro Universitario Argentino-Alemán (CUAA)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Av. Santa Fe 1548 - Piso 12 - Frente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t-BR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C1060ABO - 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Ciudad Autónoma de Buenos Aires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Tel.: 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+54 11 4129-1000 int: 6224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Team:  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Clementina Caverzaghi, Matías Pérez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Email: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0" lang="de-DE" sz="16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1"/>
              </a:rPr>
              <a:t>caverzaghiclaas@cuaa-dahz.org</a:t>
            </a:r>
            <a:br>
              <a:rPr sz="1600"/>
            </a:b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0" lang="de-DE" sz="16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2"/>
              </a:rPr>
              <a:t>perez@cuaa-dahz.org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0" lang="de-DE" sz="16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3"/>
              </a:rPr>
              <a:t>leyendecker@cuaa-dahz.org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WWW: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0" lang="de-DE" sz="16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4"/>
              </a:rPr>
              <a:t>www.cuaa-dahz.org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270" name="Textfeld 5"/>
          <p:cNvSpPr/>
          <p:nvPr/>
        </p:nvSpPr>
        <p:spPr>
          <a:xfrm>
            <a:off x="4823640" y="2049840"/>
            <a:ext cx="4320000" cy="349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Daniel Zimmermann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Direktor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Deutsch-Argentinisches Hochschulzentrum (DAHZ)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c/o Deutscher Akademischer Austauschdienst / P26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Kennedyallee 50, 53175 Bonn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Tel.:  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+49 228 882 -568 / -8842 / -5616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Team: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Tamara Schmitt, Gabriela Sotomayor </a:t>
            </a:r>
            <a:br>
              <a:rPr sz="1600"/>
            </a:b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Norman Schröder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Email: 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0" lang="de-DE" sz="16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5"/>
              </a:rPr>
              <a:t>p26@daad.de 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r>
              <a:rPr b="0" lang="de-DE" sz="1600" spc="-1" strike="noStrike" u="sng">
                <a:solidFill>
                  <a:srgbClr val="009999"/>
                </a:solidFill>
                <a:uFillTx/>
                <a:latin typeface="Arial Narrow"/>
                <a:ea typeface="ヒラギノ角ゴ Pro W3"/>
                <a:hlinkClick r:id="rId6"/>
              </a:rPr>
              <a:t>zimmermann@cuaa-dahz.org</a:t>
            </a:r>
            <a:r>
              <a:rPr b="0" lang="de-DE" sz="1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 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271" name="Group 12"/>
          <p:cNvGrpSpPr/>
          <p:nvPr/>
        </p:nvGrpSpPr>
        <p:grpSpPr>
          <a:xfrm>
            <a:off x="547560" y="980640"/>
            <a:ext cx="5437080" cy="764640"/>
            <a:chOff x="547560" y="980640"/>
            <a:chExt cx="5437080" cy="764640"/>
          </a:xfrm>
        </p:grpSpPr>
        <p:pic>
          <p:nvPicPr>
            <p:cNvPr id="272" name="Grafik 7" descr=""/>
            <p:cNvPicPr/>
            <p:nvPr/>
          </p:nvPicPr>
          <p:blipFill>
            <a:blip r:embed="rId7"/>
            <a:stretch/>
          </p:blipFill>
          <p:spPr>
            <a:xfrm>
              <a:off x="547560" y="980640"/>
              <a:ext cx="1189080" cy="764640"/>
            </a:xfrm>
            <a:prstGeom prst="rect">
              <a:avLst/>
            </a:prstGeom>
            <a:ln w="0">
              <a:noFill/>
            </a:ln>
            <a:effectLst>
              <a:softEdge rad="63360"/>
            </a:effectLst>
          </p:spPr>
        </p:pic>
        <p:pic>
          <p:nvPicPr>
            <p:cNvPr id="273" name="Grafik 8" descr=""/>
            <p:cNvPicPr/>
            <p:nvPr/>
          </p:nvPicPr>
          <p:blipFill>
            <a:blip r:embed="rId8"/>
            <a:stretch/>
          </p:blipFill>
          <p:spPr>
            <a:xfrm>
              <a:off x="4904640" y="1012320"/>
              <a:ext cx="1080000" cy="719280"/>
            </a:xfrm>
            <a:prstGeom prst="rect">
              <a:avLst/>
            </a:prstGeom>
            <a:ln w="0">
              <a:noFill/>
            </a:ln>
            <a:effectLst>
              <a:softEdge rad="63360"/>
            </a:effectLst>
          </p:spPr>
        </p:pic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DC4A776-C2CD-4F77-BB14-40F6D44CB68A}" type="slidenum">
              <a:t>26</a:t>
            </a:fld>
          </a:p>
        </p:txBody>
      </p:sp>
    </p:spTree>
  </p:cSld>
  <p:transition>
    <p:fade thruBlk="true"/>
  </p:transition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rafik 3" descr=""/>
          <p:cNvPicPr/>
          <p:nvPr/>
        </p:nvPicPr>
        <p:blipFill>
          <a:blip r:embed="rId1"/>
          <a:stretch/>
        </p:blipFill>
        <p:spPr>
          <a:xfrm>
            <a:off x="110880" y="476640"/>
            <a:ext cx="8855280" cy="5145480"/>
          </a:xfrm>
          <a:prstGeom prst="rect">
            <a:avLst/>
          </a:prstGeom>
          <a:ln w="0">
            <a:noFill/>
          </a:ln>
        </p:spPr>
      </p:pic>
      <p:sp>
        <p:nvSpPr>
          <p:cNvPr id="275" name="Rechteck 17"/>
          <p:cNvSpPr/>
          <p:nvPr/>
        </p:nvSpPr>
        <p:spPr>
          <a:xfrm>
            <a:off x="0" y="118440"/>
            <a:ext cx="9143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¡Muchas Gracias!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6" name="Rechteck 1"/>
          <p:cNvSpPr/>
          <p:nvPr/>
        </p:nvSpPr>
        <p:spPr>
          <a:xfrm>
            <a:off x="710640" y="5641560"/>
            <a:ext cx="84762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Coordinadores nuevas Carreras Binacionales 2019, Octubre 2019, Karlsruher Institut für Technologie    © DAHZ / Magali Hauser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E01DCB5-2064-49F2-A771-A37028370D33}" type="slidenum">
              <a:t>27</a:t>
            </a:fld>
          </a:p>
        </p:txBody>
      </p:sp>
    </p:spTree>
  </p:cSld>
  <p:transition>
    <p:fade thruBlk="true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rafik 6" descr=""/>
          <p:cNvPicPr/>
          <p:nvPr/>
        </p:nvPicPr>
        <p:blipFill>
          <a:blip r:embed="rId1"/>
          <a:stretch/>
        </p:blipFill>
        <p:spPr>
          <a:xfrm>
            <a:off x="-1440" y="-27360"/>
            <a:ext cx="9145080" cy="6857640"/>
          </a:xfrm>
          <a:prstGeom prst="rect">
            <a:avLst/>
          </a:prstGeom>
          <a:ln w="0">
            <a:noFill/>
          </a:ln>
        </p:spPr>
      </p:pic>
      <p:sp>
        <p:nvSpPr>
          <p:cNvPr id="278" name="Rechteck 4"/>
          <p:cNvSpPr/>
          <p:nvPr/>
        </p:nvSpPr>
        <p:spPr>
          <a:xfrm>
            <a:off x="0" y="620640"/>
            <a:ext cx="92055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El Centro Universitario Argentino-Alemán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Das Deutsch-Argentinische Hochschulzentrum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79" name="Rectangle 1"/>
          <p:cNvSpPr/>
          <p:nvPr/>
        </p:nvSpPr>
        <p:spPr>
          <a:xfrm>
            <a:off x="3060000" y="6279840"/>
            <a:ext cx="5976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4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www.cuaa-dahz.org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0" name="Rectangle 1"/>
          <p:cNvSpPr/>
          <p:nvPr/>
        </p:nvSpPr>
        <p:spPr>
          <a:xfrm>
            <a:off x="3060000" y="4647960"/>
            <a:ext cx="597636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8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Hebe Leyendecker </a:t>
            </a:r>
            <a:br>
              <a:rPr sz="2800"/>
            </a:br>
            <a:r>
              <a:rPr b="0" lang="de-DE" sz="28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Daniel Zimmermann</a:t>
            </a:r>
            <a:br>
              <a:rPr sz="3000"/>
            </a:br>
            <a:r>
              <a:rPr b="0" lang="de-DE" sz="24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Berlin, 7.11.2023</a:t>
            </a:r>
            <a:endParaRPr b="0" lang="en-US" sz="2400" spc="-1" strike="noStrike">
              <a:latin typeface="Arial"/>
            </a:endParaRPr>
          </a:p>
        </p:txBody>
      </p:sp>
    </p:spTree>
  </p:cSld>
  <p:transition>
    <p:fade thruBlk="true"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hteck 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>
    <p:fade thruBlk="true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/>
          </p:nvPr>
        </p:nvSpPr>
        <p:spPr>
          <a:xfrm>
            <a:off x="466560" y="1340640"/>
            <a:ext cx="8497800" cy="1727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de-DE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Ausbildung von mehrsprachigen </a:t>
            </a:r>
            <a:r>
              <a:rPr b="1" lang="de-DE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Fachkräften </a:t>
            </a:r>
            <a:r>
              <a:rPr b="0" lang="de-DE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und wissenschaftlichem Nachwuchs mit interkultureller, internationaler Kompetenz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de-DE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Förderung der </a:t>
            </a:r>
            <a:r>
              <a:rPr b="1" lang="de-DE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deutschen und spanischen Sprache </a:t>
            </a:r>
            <a:r>
              <a:rPr b="0" lang="de-DE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im Hochschulbereich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Beitrag zur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Internationalisierung der Hochschulen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 DE und ARG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title"/>
          </p:nvPr>
        </p:nvSpPr>
        <p:spPr>
          <a:xfrm>
            <a:off x="533520" y="189000"/>
            <a:ext cx="7772040" cy="1315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Ziele und Förderlinien des DAHZ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Rectangle 4"/>
          <p:cNvSpPr/>
          <p:nvPr/>
        </p:nvSpPr>
        <p:spPr>
          <a:xfrm>
            <a:off x="466560" y="3069000"/>
            <a:ext cx="8422200" cy="27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Entwicklung und Etablierung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Binationaler Studiengänge mit Doppelabschluss </a:t>
            </a:r>
            <a:br>
              <a:rPr sz="1900"/>
            </a:b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(B.A., M.A., PhD) über Austausch von Studierenden, Dozierenden und Verwaltungspersonal (bis 150.000 € pro Jahr/Projekt, 6-8 Jahre) </a:t>
            </a:r>
            <a:endParaRPr b="0" lang="en-US" sz="19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Förderung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gemeinsamer Forschungsprojekte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zwischen den Partnerhoch-schulen (bis zu 90.000 € pro Projekt, 2-3 Jahre)</a:t>
            </a:r>
            <a:endParaRPr b="0" lang="en-US" sz="19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Förderung von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Austauschprojekten in den Ingenieurwissenschaften ("I.DEAR")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(ARG: grundständige Stud.; DE: B.A. &amp; M.A.) mit gegenseitiger Anerkennung von Studienleistungen (bis 150.000 € pro Jahr/Projekt, 4 Jahre)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103" name="Grafik 8" descr=""/>
          <p:cNvPicPr/>
          <p:nvPr/>
        </p:nvPicPr>
        <p:blipFill>
          <a:blip r:embed="rId1"/>
          <a:stretch/>
        </p:blipFill>
        <p:spPr>
          <a:xfrm>
            <a:off x="6849720" y="14040"/>
            <a:ext cx="2039040" cy="1631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91B484E-0C31-4125-8283-57B7A85FBBEF}" type="slidenum">
              <a:t>3</a:t>
            </a:fld>
          </a:p>
        </p:txBody>
      </p:sp>
    </p:spTree>
  </p:cSld>
  <p:transition>
    <p:fade thruBlk="true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eck 7"/>
          <p:cNvSpPr/>
          <p:nvPr/>
        </p:nvSpPr>
        <p:spPr>
          <a:xfrm>
            <a:off x="189360" y="3260160"/>
            <a:ext cx="8631000" cy="270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Promover y desarrollar </a:t>
            </a:r>
            <a:r>
              <a:rPr b="1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Carreras Binacionales con doble titulación </a:t>
            </a:r>
            <a:br>
              <a:rPr sz="1900"/>
            </a:b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(B.A., M.A., PhD) con intercambio de estudiantes, profesores y personal administrativo (hasta € 150.000 por año y proyecto, 6-8 años)</a:t>
            </a:r>
            <a:endParaRPr b="0" lang="en-US" sz="19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Promover y financiar </a:t>
            </a:r>
            <a:r>
              <a:rPr b="1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Proyectos de Investigación </a:t>
            </a: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en el marco de las Carreras Binacionales (hasta € 90.000 por proyecto, 2-3 años)</a:t>
            </a:r>
            <a:endParaRPr b="0" lang="en-US" sz="19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Promover el </a:t>
            </a:r>
            <a:r>
              <a:rPr b="1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Intercambio de Estudiantes de Ingeniería ("I.DEAR") </a:t>
            </a:r>
            <a:br>
              <a:rPr sz="1900"/>
            </a:b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(ARG: estudiantes de grado; DE: B.A. &amp; M.A.) con mutuo reconocimiento de créditos (hasta € 150.000 por año y proyecto, 4 años)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105" name="Rectangle 9"/>
          <p:cNvSpPr/>
          <p:nvPr/>
        </p:nvSpPr>
        <p:spPr>
          <a:xfrm>
            <a:off x="642960" y="6215040"/>
            <a:ext cx="257292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www.cuaa-dahz.org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106" name="Rectangle 4"/>
          <p:cNvSpPr/>
          <p:nvPr/>
        </p:nvSpPr>
        <p:spPr>
          <a:xfrm>
            <a:off x="611640" y="332640"/>
            <a:ext cx="6840360" cy="167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Objetivos principales y líneas de financiamiento del CUAA-DAHZ</a:t>
            </a:r>
            <a:br>
              <a:rPr sz="3200"/>
            </a:br>
            <a:endParaRPr b="0" lang="en-US" sz="3600" spc="-1" strike="noStrike">
              <a:latin typeface="Arial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sldNum" idx="6"/>
          </p:nvPr>
        </p:nvSpPr>
        <p:spPr>
          <a:xfrm>
            <a:off x="107640" y="6215040"/>
            <a:ext cx="7196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defRPr>
            </a:lvl1pPr>
          </a:lstStyle>
          <a:p>
            <a:pPr>
              <a:lnSpc>
                <a:spcPct val="100000"/>
              </a:lnSpc>
              <a:buNone/>
            </a:pPr>
            <a:fld id="{421F8257-7D46-477D-9A48-B04E234EEAE8}" type="slidenum">
              <a:rPr b="0" lang="en-US" sz="1600" spc="-1" strike="noStrike">
                <a:solidFill>
                  <a:srgbClr val="ffffff"/>
                </a:solidFill>
                <a:latin typeface="Arial Narrow"/>
                <a:ea typeface="ヒラギノ角ゴ Pro W3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108" name="Rechteck 6"/>
          <p:cNvSpPr/>
          <p:nvPr/>
        </p:nvSpPr>
        <p:spPr>
          <a:xfrm>
            <a:off x="179640" y="1628640"/>
            <a:ext cx="828072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indent="-4572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Formar </a:t>
            </a:r>
            <a:r>
              <a:rPr b="1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jóvenes expertos y profesionales </a:t>
            </a: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en áreas diversas, multilíngües y con capacidades internacionales e interculturales</a:t>
            </a:r>
            <a:endParaRPr b="0" lang="en-US" sz="19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Intensificar la </a:t>
            </a:r>
            <a:r>
              <a:rPr b="1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enseñanza del castellano y alemán </a:t>
            </a: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 nivel universitario</a:t>
            </a:r>
            <a:endParaRPr b="0" lang="en-US" sz="19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Promover la </a:t>
            </a:r>
            <a:r>
              <a:rPr b="1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internacionalización de las universidades </a:t>
            </a:r>
            <a:r>
              <a:rPr b="0" lang="es-E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en DE y ARG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109" name="Grafik 2" descr=""/>
          <p:cNvPicPr/>
          <p:nvPr/>
        </p:nvPicPr>
        <p:blipFill>
          <a:blip r:embed="rId1"/>
          <a:stretch/>
        </p:blipFill>
        <p:spPr>
          <a:xfrm>
            <a:off x="6849720" y="14040"/>
            <a:ext cx="2039040" cy="1631160"/>
          </a:xfrm>
          <a:prstGeom prst="rect">
            <a:avLst/>
          </a:prstGeom>
          <a:ln w="0">
            <a:noFill/>
          </a:ln>
        </p:spPr>
      </p:pic>
    </p:spTree>
  </p:cSld>
  <p:transition>
    <p:fade thruBlk="true"/>
  </p:transition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/>
          </p:nvPr>
        </p:nvSpPr>
        <p:spPr>
          <a:xfrm>
            <a:off x="466560" y="1629360"/>
            <a:ext cx="8281800" cy="17272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Training of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young experts and professionals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 diverse areas with multi-lingual, international, and intercultural capacities and experiences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Intensify the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teaching of Spanish and German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at the university level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Promote the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internationalization of universities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 DE and ARG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title"/>
          </p:nvPr>
        </p:nvSpPr>
        <p:spPr>
          <a:xfrm>
            <a:off x="533520" y="189000"/>
            <a:ext cx="7772040" cy="1315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Core objectives and main </a:t>
            </a:r>
            <a:br>
              <a:rPr sz="3600"/>
            </a:br>
            <a:r>
              <a:rPr b="1" lang="de-DE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funding lines of CUAA-DAHZ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Rectangle 4"/>
          <p:cNvSpPr/>
          <p:nvPr/>
        </p:nvSpPr>
        <p:spPr>
          <a:xfrm>
            <a:off x="466560" y="3357720"/>
            <a:ext cx="8281800" cy="24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Establishment and funding of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Binational Double Degree Programs </a:t>
            </a:r>
            <a:br>
              <a:rPr sz="1900"/>
            </a:b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(B.A., M.A., PhD) (up to 150,000 € per year and project, 4-8 years)</a:t>
            </a:r>
            <a:endParaRPr b="0" lang="en-US" sz="19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Promotion and funding of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Joint Research Projects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of partner universities</a:t>
            </a:r>
            <a:br>
              <a:rPr sz="1900"/>
            </a:b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(up to 90,000 € per project, 2-3 years)</a:t>
            </a:r>
            <a:endParaRPr b="0" lang="en-US" sz="19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Promotion of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Exchange Projects for Engineering Students ("I.DEAR") </a:t>
            </a:r>
            <a:br>
              <a:rPr sz="1900"/>
            </a:b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(ARG: undergrads; DE: B.A. &amp; M.A.) with mutual recognition of studies and credit points (up to 150,000 € per year and project, 4 years)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113" name="Grafik 8" descr=""/>
          <p:cNvPicPr/>
          <p:nvPr/>
        </p:nvPicPr>
        <p:blipFill>
          <a:blip r:embed="rId1"/>
          <a:stretch/>
        </p:blipFill>
        <p:spPr>
          <a:xfrm>
            <a:off x="6849720" y="14040"/>
            <a:ext cx="2039040" cy="1631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33B760D-E17D-4AEA-A969-B5DD8FBFA913}" type="slidenum">
              <a:t>5</a:t>
            </a:fld>
          </a:p>
        </p:txBody>
      </p:sp>
    </p:spTree>
  </p:cSld>
  <p:transition>
    <p:fade thruBlk="true"/>
  </p:transition>
  <p:timing>
    <p:tnLst>
      <p:par>
        <p:cTn id="16" dur="indefinite" restart="never" nodeType="tmRoot">
          <p:childTnLst>
            <p:seq>
              <p:cTn id="17" dur="indefinite" nodeType="mainSeq"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/>
          </p:nvPr>
        </p:nvSpPr>
        <p:spPr>
          <a:xfrm>
            <a:off x="538560" y="1124640"/>
            <a:ext cx="8425800" cy="2880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Private-Public-Partnership-Initiative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seit 2010:</a:t>
            </a:r>
            <a:br>
              <a:rPr sz="1900"/>
            </a:b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Geldgeber in DE: BMBF; in ARG: MinEdu, MINCyT, ACTAA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de-DE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Gemeinsam </a:t>
            </a:r>
            <a:r>
              <a:rPr b="0" lang="de-DE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finanziertes und administriertes </a:t>
            </a:r>
            <a:r>
              <a:rPr b="1" lang="de-DE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Förderprogramm für die Hoch-schulkooperation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mit Geschäftsstellen in Buenos Aires (MinEdu, Direktorin: Hebe Leyendecker) und Bonn (DAAD, Direktor: Daniel Zimmermann)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Binationaler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Lenkungsausschuss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(MinEdu, MINCyT, ACTAA, BMBF, HRK, DAAD, Vertreter der argentinischen Hochschulen)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Unabhängiger, binationaler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Wissenschaftlicher Ausschuss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533520" y="189000"/>
            <a:ext cx="7772040" cy="1315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Daten &amp; Fakten zum CUAA-DAHZ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Rectangle 4"/>
          <p:cNvSpPr/>
          <p:nvPr/>
        </p:nvSpPr>
        <p:spPr>
          <a:xfrm>
            <a:off x="538560" y="4149000"/>
            <a:ext cx="8281800" cy="18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Budget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2023: jeweils € 1,35 Million in DE und ARG</a:t>
            </a:r>
            <a:endParaRPr b="0" lang="en-US" sz="19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Geförderte Projekte 2023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: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21 Binationale Studiengänge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;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6 Anbahnungsprojekte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;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br>
              <a:rPr sz="1900"/>
            </a:b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8 I.DEAR-Projekte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(90% in MINT-Fächern, BWL oder Medizin);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50 beteiligte Hochschulen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(DE: 25; ARG: 25);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280 Mobilitäten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 2022 (Studierende: 229, Dozierende: 51), &gt;1.900 Austausche seit 2013.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117" name="Grafik 8" descr=""/>
          <p:cNvPicPr/>
          <p:nvPr/>
        </p:nvPicPr>
        <p:blipFill>
          <a:blip r:embed="rId1"/>
          <a:stretch/>
        </p:blipFill>
        <p:spPr>
          <a:xfrm>
            <a:off x="6804360" y="160920"/>
            <a:ext cx="2016000" cy="134388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36AF3F0-032E-4218-940F-86A4B5BECA25}" type="slidenum">
              <a:t>6</a:t>
            </a:fld>
          </a:p>
        </p:txBody>
      </p:sp>
    </p:spTree>
  </p:cSld>
  <p:transition>
    <p:fade thruBlk="true"/>
  </p:transition>
  <p:timing>
    <p:tnLst>
      <p:par>
        <p:cTn id="22" dur="indefinite" restart="never" nodeType="tmRoot">
          <p:childTnLst>
            <p:seq>
              <p:cTn id="23" dur="indefinite" nodeType="mainSeq"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/>
          </p:nvPr>
        </p:nvSpPr>
        <p:spPr>
          <a:xfrm>
            <a:off x="538560" y="1196640"/>
            <a:ext cx="8281800" cy="2664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Private-Public-Partnership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iniciativa desde 2010:</a:t>
            </a:r>
            <a:br>
              <a:rPr sz="1900"/>
            </a:b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Patrocinadores en DE: BMBF; en ARG: MinEdu, MINCyT, ACTAA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Estructura binacional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con oficinas en Buenos Aires (MinEdu, directora: Hebe Leyendecker) y Bonn (DAAD, director: Daniel Zimmermann)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Consejo Directivo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binational (MinEdu, MINCyT, ACTAA, BMBF, HRK, DAAD, representante de las universidades argentinas)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Consejo Científico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(comisión de evaluación) binacional independiente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533520" y="189000"/>
            <a:ext cx="7772040" cy="1315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Datos &amp; Cifras del CUAA-DAHZ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Rectangle 4"/>
          <p:cNvSpPr/>
          <p:nvPr/>
        </p:nvSpPr>
        <p:spPr>
          <a:xfrm>
            <a:off x="538560" y="3955320"/>
            <a:ext cx="8425800" cy="21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Presupuesto global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2023: € 1,35 millones (DE) + AR$ 214 milliones (ARG)</a:t>
            </a:r>
            <a:endParaRPr b="0" lang="en-US" sz="19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Projectos financiados en 2023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: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21 Carreras Binacionales, 6 Proyectos Semilla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y </a:t>
            </a:r>
            <a:br>
              <a:rPr sz="1900"/>
            </a:b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8 Proyectos I.DEAR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(90% en CTIM áreas, Business Management o Medicina);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50 universidades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socias (DEU: 25; ARG: 25);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280 movilidades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en 2022 (estudiantes: 299, personal docente/administrativo: 51); &gt; 1.900 movilidades financiadas desde 2013.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121" name="Grafik 8" descr=""/>
          <p:cNvPicPr/>
          <p:nvPr/>
        </p:nvPicPr>
        <p:blipFill>
          <a:blip r:embed="rId1"/>
          <a:stretch/>
        </p:blipFill>
        <p:spPr>
          <a:xfrm>
            <a:off x="6660360" y="44640"/>
            <a:ext cx="2448000" cy="163188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5ED2B52-ECE2-44E5-AFAF-E5FD29E90008}" type="slidenum">
              <a:t>7</a:t>
            </a:fld>
          </a:p>
        </p:txBody>
      </p:sp>
    </p:spTree>
  </p:cSld>
  <p:transition>
    <p:fade thruBlk="true"/>
  </p:transition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538560" y="1196640"/>
            <a:ext cx="8281800" cy="26640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Private-Public-Partnership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initiative since 2010:</a:t>
            </a:r>
            <a:br>
              <a:rPr sz="1900"/>
            </a:b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Donors in DE: BMBF; in ARG: MinEdu, MINCyT, ACTAA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Binational structure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with offices in Buenos Aires (MinEdu, director: Hebe Leyendecker) and Bonn (DAAD, director: Daniel Zimmermann)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Binational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Steering Committee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(MinEdu, MINCyT, ACTAA, BMBF, HRK, DAAD, representative of argentine universities)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Independent binational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Scientific Council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(selection committee)</a:t>
            </a:r>
            <a:endParaRPr b="0" lang="en-US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533520" y="189000"/>
            <a:ext cx="7772040" cy="1315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de-DE" sz="36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Facts &amp; Figures on CUAA-DAHZ</a:t>
            </a:r>
            <a:endParaRPr b="0" lang="en-US" sz="3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Rectangle 4"/>
          <p:cNvSpPr/>
          <p:nvPr/>
        </p:nvSpPr>
        <p:spPr>
          <a:xfrm>
            <a:off x="538560" y="4005000"/>
            <a:ext cx="8281800" cy="17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Budget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2023: 1,35 m. euros each in Germany and Argentina. </a:t>
            </a:r>
            <a:endParaRPr b="0" lang="en-US" sz="19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380"/>
              </a:spcBef>
              <a:spcAft>
                <a:spcPts val="950"/>
              </a:spcAft>
              <a:buClr>
                <a:srgbClr val="000000"/>
              </a:buClr>
              <a:buFont typeface="Wingdings" charset="2"/>
              <a:buChar char=""/>
            </a:pP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Funded projects 2023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: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21 Double Degree Programs, 6 Seed Projects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and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8 I.DEAR-Projects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(90% in STEM fields, Business Management or Medicine);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50 universities 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involved (DE: 25; ARG: 25); </a:t>
            </a:r>
            <a:r>
              <a:rPr b="1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280 mobilities</a:t>
            </a: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 in 2022 (students: 229, faculty: 51), </a:t>
            </a:r>
            <a:br>
              <a:rPr sz="1900"/>
            </a:br>
            <a:r>
              <a:rPr b="0" lang="en-US" sz="19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&gt; 1,900 funded mobilities since 2013.</a:t>
            </a:r>
            <a:endParaRPr b="0" lang="en-US" sz="1900" spc="-1" strike="noStrike">
              <a:latin typeface="Arial"/>
            </a:endParaRPr>
          </a:p>
        </p:txBody>
      </p:sp>
      <p:pic>
        <p:nvPicPr>
          <p:cNvPr id="125" name="Grafik 8" descr=""/>
          <p:cNvPicPr/>
          <p:nvPr/>
        </p:nvPicPr>
        <p:blipFill>
          <a:blip r:embed="rId1"/>
          <a:stretch/>
        </p:blipFill>
        <p:spPr>
          <a:xfrm>
            <a:off x="6846480" y="189000"/>
            <a:ext cx="1973520" cy="1315800"/>
          </a:xfrm>
          <a:prstGeom prst="rect">
            <a:avLst/>
          </a:prstGeom>
          <a:ln w="0">
            <a:noFill/>
          </a:ln>
          <a:effectLst>
            <a:softEdge rad="63360"/>
          </a:effectLst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7975F99-7B78-426C-82A5-3E989B196DF3}" type="slidenum">
              <a:t>8</a:t>
            </a:fld>
          </a:p>
        </p:txBody>
      </p:sp>
    </p:spTree>
  </p:cSld>
  <p:transition>
    <p:fade thruBlk="true"/>
  </p:transition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190440" y="310320"/>
            <a:ext cx="8762760" cy="54943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9996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de-DE" sz="32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Was wird finanziert? </a:t>
            </a:r>
            <a:br>
              <a:rPr sz="3200"/>
            </a:br>
            <a:r>
              <a:rPr b="0" lang="de-DE" sz="28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(Binationale Studiengänge und I.DEAR-Projekte)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99960" indent="-343080">
              <a:lnSpc>
                <a:spcPct val="100000"/>
              </a:lnSpc>
              <a:spcBef>
                <a:spcPts val="221"/>
              </a:spcBef>
              <a:buNone/>
              <a:tabLst>
                <a:tab algn="l" pos="0"/>
              </a:tabLst>
            </a:pP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Reisen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von Studierenden, Promovierenden und Hochschulpersonal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Monatsstipendien und Krankenkassenbeiträge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für Studierende / </a:t>
            </a:r>
            <a:br>
              <a:rPr sz="2000"/>
            </a:b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Promovierende während des Aufenthalts an der Gasthochschule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Tagegelder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für Hochschulpersonal während des Aufenthalts im Gastland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Sprachkurse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für Studierende/Promovierende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Sachmittel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(Workshops, Exkursionen, Studienmaterial, Publikationen, etc.)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95320" indent="-438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Nur in DEU: </a:t>
            </a: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Akkreditierungskosten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, </a:t>
            </a:r>
            <a:r>
              <a:rPr b="1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Personalkosten </a:t>
            </a:r>
            <a:r>
              <a:rPr b="0" lang="de-DE" sz="2000" spc="-1" strike="noStrike">
                <a:solidFill>
                  <a:srgbClr val="000000"/>
                </a:solidFill>
                <a:latin typeface="Arial Narrow"/>
                <a:ea typeface="ヒラギノ角ゴ Pro W3"/>
              </a:rPr>
              <a:t>(Hilfskräfte)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Grafik 3" descr="Ein Bild, das draußen, Himmel, Gelände, Wandern enthält.&#10;&#10;Automatisch generierte Beschreibung"/>
          <p:cNvPicPr/>
          <p:nvPr/>
        </p:nvPicPr>
        <p:blipFill>
          <a:blip r:embed="rId1"/>
          <a:stretch/>
        </p:blipFill>
        <p:spPr>
          <a:xfrm>
            <a:off x="4543920" y="4149000"/>
            <a:ext cx="3038760" cy="1710360"/>
          </a:xfrm>
          <a:prstGeom prst="rect">
            <a:avLst/>
          </a:prstGeom>
          <a:ln w="0">
            <a:noFill/>
          </a:ln>
        </p:spPr>
      </p:pic>
      <p:pic>
        <p:nvPicPr>
          <p:cNvPr id="128" name="Grafik 5" descr="Ein Bild, das draußen, Kleidung, Baugeräte, Blue Collar enthält.&#10;&#10;Automatisch generierte Beschreibung"/>
          <p:cNvPicPr/>
          <p:nvPr/>
        </p:nvPicPr>
        <p:blipFill>
          <a:blip r:embed="rId2"/>
          <a:stretch/>
        </p:blipFill>
        <p:spPr>
          <a:xfrm>
            <a:off x="1187640" y="4149000"/>
            <a:ext cx="3038760" cy="17103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53397A-AC37-41AA-91A4-128B99A1B52B}" type="slidenum">
              <a:t>9</a:t>
            </a:fld>
          </a:p>
        </p:txBody>
      </p:sp>
    </p:spTree>
  </p:cSld>
  <p:transition>
    <p:fade thruBlk="true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Application>LibreOffice/7.3.7.2$Linux_X86_64 LibreOffice_project/30$Build-2</Application>
  <AppVersion>15.0000</AppVersion>
  <Words>921</Words>
  <Paragraphs>278</Paragraphs>
  <Company>CREG-UNLP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2017-11-13T15:37:43Z</dcterms:created>
  <dc:creator>Rolando Rivera</dc:creator>
  <dc:description/>
  <dc:language>en-US</dc:language>
  <cp:lastModifiedBy/>
  <cp:lastPrinted>2022-11-23T21:33:54Z</cp:lastPrinted>
  <dcterms:modified xsi:type="dcterms:W3CDTF">2023-11-22T13:21:15Z</dcterms:modified>
  <cp:revision>702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13</vt:i4>
  </property>
  <property fmtid="{D5CDD505-2E9C-101B-9397-08002B2CF9AE}" pid="3" name="Notes">
    <vt:i4>17</vt:i4>
  </property>
  <property fmtid="{D5CDD505-2E9C-101B-9397-08002B2CF9AE}" pid="4" name="PresentationFormat">
    <vt:lpwstr>Presentación en pantalla (4:3)</vt:lpwstr>
  </property>
  <property fmtid="{D5CDD505-2E9C-101B-9397-08002B2CF9AE}" pid="5" name="Slides">
    <vt:i4>31</vt:i4>
  </property>
</Properties>
</file>